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4" r:id="rId4"/>
    <p:sldMasterId id="2147483725" r:id="rId5"/>
    <p:sldMasterId id="2147483726" r:id="rId6"/>
    <p:sldMasterId id="2147483727" r:id="rId7"/>
    <p:sldMasterId id="2147483728" r:id="rId8"/>
    <p:sldMasterId id="214748372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Lst>
  <p:sldSz cy="5143500" cx="9144000"/>
  <p:notesSz cx="6858000" cy="9144000"/>
  <p:embeddedFontLst>
    <p:embeddedFont>
      <p:font typeface="Didact Gothic"/>
      <p:regular r:id="rId57"/>
    </p:embeddedFont>
    <p:embeddedFont>
      <p:font typeface="Helvetica Neue"/>
      <p:regular r:id="rId58"/>
      <p:bold r:id="rId59"/>
      <p:italic r:id="rId60"/>
      <p:boldItalic r:id="rId61"/>
    </p:embeddedFont>
    <p:embeddedFont>
      <p:font typeface="Helvetica Neue Light"/>
      <p:regular r:id="rId62"/>
      <p:bold r:id="rId63"/>
      <p:italic r:id="rId64"/>
      <p:boldItalic r:id="rId65"/>
    </p:embeddedFont>
    <p:embeddedFont>
      <p:font typeface="DM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HelveticaNeueLight-regular.fntdata"/><Relationship Id="rId61" Type="http://schemas.openxmlformats.org/officeDocument/2006/relationships/font" Target="fonts/HelveticaNeue-boldItalic.fntdata"/><Relationship Id="rId20" Type="http://schemas.openxmlformats.org/officeDocument/2006/relationships/slide" Target="slides/slide10.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2.xml"/><Relationship Id="rId66" Type="http://schemas.openxmlformats.org/officeDocument/2006/relationships/font" Target="fonts/DMSans-regular.fntdata"/><Relationship Id="rId21" Type="http://schemas.openxmlformats.org/officeDocument/2006/relationships/slide" Target="slides/slide11.xml"/><Relationship Id="rId65" Type="http://schemas.openxmlformats.org/officeDocument/2006/relationships/font" Target="fonts/HelveticaNeueLight-boldItalic.fntdata"/><Relationship Id="rId24" Type="http://schemas.openxmlformats.org/officeDocument/2006/relationships/slide" Target="slides/slide14.xml"/><Relationship Id="rId68" Type="http://schemas.openxmlformats.org/officeDocument/2006/relationships/font" Target="fonts/DMSans-italic.fntdata"/><Relationship Id="rId23" Type="http://schemas.openxmlformats.org/officeDocument/2006/relationships/slide" Target="slides/slide13.xml"/><Relationship Id="rId67" Type="http://schemas.openxmlformats.org/officeDocument/2006/relationships/font" Target="fonts/DMSans-bold.fntdata"/><Relationship Id="rId60" Type="http://schemas.openxmlformats.org/officeDocument/2006/relationships/font" Target="fonts/HelveticaNeue-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DMSans-bold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font" Target="fonts/DidactGothic-regular.fntdata"/><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font" Target="fonts/HelveticaNeue-bold.fntdata"/><Relationship Id="rId14" Type="http://schemas.openxmlformats.org/officeDocument/2006/relationships/slide" Target="slides/slide4.xml"/><Relationship Id="rId58" Type="http://schemas.openxmlformats.org/officeDocument/2006/relationships/font" Target="fonts/HelveticaNeue-regular.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ahoot.com/schools-u/"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36127d6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36127d6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 interface pode estar diferente, já que o site pode ter mudado o layout, mas é só clicar em </a:t>
            </a:r>
            <a:r>
              <a:rPr b="1" lang="pt-BR">
                <a:solidFill>
                  <a:schemeClr val="dk1"/>
                </a:solidFill>
                <a:latin typeface="DM Sans"/>
                <a:ea typeface="DM Sans"/>
                <a:cs typeface="DM Sans"/>
                <a:sym typeface="DM Sans"/>
              </a:rPr>
              <a:t>Sign Up.</a:t>
            </a:r>
            <a:endParaRPr b="1">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categorías.</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36127d67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36127d67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rPr>
              <a:t>Se for necessário, sugerimos exibi-lo diretamente no editor de texto, assim os/as estudantes verão como o código vai sendo escrito.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36127d67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36127d67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ef24f75e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fef24f75e1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Existem muitos sistemas de controle de versões. O Git é um deles e o mais aceito pela comunidade de desenvolvedores.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Graças ao sistema de controle de versões, o nosso sistema está a salvo.</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Com o Git, podemos ir a qualquer estágio do nosso projeto a qualquer momento.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0e1666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00e1666e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00e1666e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00e1666eb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0e1666eb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00e1666eb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00e1666eb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00e1666eb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fef24f75e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1fef24f75e1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Existem muitos sistemas de controle de versões. O Git é um deles e o mais aceito pela comunidade de desenvolvedores.</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Graças ao sistema de controle de versões, o nosso sistema está a salvo.</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Com o Git, podemos ir a qualquer estágio do nosso projeto a qualquer momento.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fef24f75e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fef24f75e1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Existem muitos sistemas de controle de versões. O Git é um deles e o mais aceito pela comunidade de desenvolvedores.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Graças ao sistema de controle de versões, o nosso sistema está a salvo.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Com o Git, podemos ir a qualquer estágio do nosso projeto a qualquer momento.</a:t>
            </a:r>
            <a:endParaRPr sz="1200">
              <a:solidFill>
                <a:schemeClr val="dk1"/>
              </a:solidFill>
              <a:latin typeface="Didact Gothic"/>
              <a:ea typeface="Didact Gothic"/>
              <a:cs typeface="Didact Gothic"/>
              <a:sym typeface="Didact Gothic"/>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1300"/>
              </a:spcBef>
              <a:spcAft>
                <a:spcPts val="130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2d362e2fe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2d362e2fea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highlight>
                  <a:schemeClr val="lt1"/>
                </a:highlight>
                <a:latin typeface="DM Sans"/>
                <a:ea typeface="DM Sans"/>
                <a:cs typeface="DM Sans"/>
                <a:sym typeface="DM Sans"/>
              </a:rPr>
              <a:t>Instruções para acessar o Kahoot:</a:t>
            </a:r>
            <a:endParaRPr b="1">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Acessar </a:t>
            </a:r>
            <a:r>
              <a:rPr lang="pt-BR" u="sng">
                <a:solidFill>
                  <a:schemeClr val="hlink"/>
                </a:solidFill>
                <a:highlight>
                  <a:schemeClr val="lt1"/>
                </a:highlight>
                <a:latin typeface="DM Sans"/>
                <a:ea typeface="DM Sans"/>
                <a:cs typeface="DM Sans"/>
                <a:sym typeface="DM Sans"/>
                <a:hlinkClick r:id="rId2"/>
              </a:rPr>
              <a:t>https://kahoot.com/schools-u/</a:t>
            </a:r>
            <a:endParaRPr>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Fazer Login com a conta fornecida pelo time de educação</a:t>
            </a:r>
            <a:endParaRPr>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Acessar Biblioteca &gt; </a:t>
            </a:r>
            <a:r>
              <a:rPr b="1" lang="pt-BR">
                <a:solidFill>
                  <a:schemeClr val="dk1"/>
                </a:solidFill>
                <a:highlight>
                  <a:schemeClr val="lt1"/>
                </a:highlight>
                <a:latin typeface="DM Sans"/>
                <a:ea typeface="DM Sans"/>
                <a:cs typeface="DM Sans"/>
                <a:sym typeface="DM Sans"/>
              </a:rPr>
              <a:t>Brasil &gt; Dev Web</a:t>
            </a:r>
            <a:endParaRPr b="1">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Clicar em ‘Iniciar’ na atividade </a:t>
            </a:r>
            <a:r>
              <a:rPr b="1" lang="pt-BR">
                <a:solidFill>
                  <a:schemeClr val="dk1"/>
                </a:solidFill>
                <a:highlight>
                  <a:schemeClr val="lt1"/>
                </a:highlight>
                <a:latin typeface="DM Sans"/>
                <a:ea typeface="DM Sans"/>
                <a:cs typeface="DM Sans"/>
                <a:sym typeface="DM Sans"/>
              </a:rPr>
              <a:t>Dev Web - Aula 4 - Quiz de GIT e GitHub</a:t>
            </a:r>
            <a:endParaRPr b="1">
              <a:solidFill>
                <a:schemeClr val="dk1"/>
              </a:solidFill>
              <a:highlight>
                <a:schemeClr val="lt1"/>
              </a:highlight>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AutoNum type="arabicPeriod"/>
            </a:pPr>
            <a:r>
              <a:rPr lang="pt-BR">
                <a:solidFill>
                  <a:schemeClr val="dk1"/>
                </a:solidFill>
                <a:highlight>
                  <a:schemeClr val="lt1"/>
                </a:highlight>
                <a:latin typeface="DM Sans"/>
                <a:ea typeface="DM Sans"/>
                <a:cs typeface="DM Sans"/>
                <a:sym typeface="DM Sans"/>
              </a:rPr>
              <a:t>Compartilhar com os estudantes o PIN que aparece, compartilhar a tela durante o jogo.</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e25333d16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e25333d16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300"/>
              </a:spcBef>
              <a:spcAft>
                <a:spcPts val="130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e25333d16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e25333d16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2f8868b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2f8868b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pt-BR" sz="1200">
                <a:solidFill>
                  <a:schemeClr val="dk1"/>
                </a:solidFill>
                <a:latin typeface="Didact Gothic"/>
                <a:ea typeface="Didact Gothic"/>
                <a:cs typeface="Didact Gothic"/>
                <a:sym typeface="Didact Gothic"/>
              </a:rPr>
              <a:t>Por enquanto, tudo o que vinha acontecendo no Git era de maneira local, e não precisávamos nada da internet para salvar os nossos </a:t>
            </a:r>
            <a:r>
              <a:rPr i="1" lang="pt-BR" sz="1200">
                <a:solidFill>
                  <a:schemeClr val="dk1"/>
                </a:solidFill>
                <a:latin typeface="Didact Gothic"/>
                <a:ea typeface="Didact Gothic"/>
                <a:cs typeface="Didact Gothic"/>
                <a:sym typeface="Didact Gothic"/>
              </a:rPr>
              <a:t>commits</a:t>
            </a:r>
            <a:r>
              <a:rPr lang="pt-BR" sz="1200">
                <a:solidFill>
                  <a:schemeClr val="dk1"/>
                </a:solidFill>
                <a:latin typeface="Didact Gothic"/>
                <a:ea typeface="Didact Gothic"/>
                <a:cs typeface="Didact Gothic"/>
                <a:sym typeface="Didact Gothic"/>
              </a:rPr>
              <a:t> e o nosso repositório.  Agora </a:t>
            </a:r>
            <a:r>
              <a:rPr b="1" lang="pt-BR" sz="1200">
                <a:solidFill>
                  <a:schemeClr val="dk1"/>
                </a:solidFill>
                <a:latin typeface="Didact Gothic"/>
                <a:ea typeface="Didact Gothic"/>
                <a:cs typeface="Didact Gothic"/>
                <a:sym typeface="Didact Gothic"/>
              </a:rPr>
              <a:t>queremos compartilhar o nosso trabalho com outras pessoas</a:t>
            </a:r>
            <a:r>
              <a:rPr lang="pt-BR" sz="1200">
                <a:solidFill>
                  <a:schemeClr val="dk1"/>
                </a:solidFill>
                <a:latin typeface="Didact Gothic"/>
                <a:ea typeface="Didact Gothic"/>
                <a:cs typeface="Didact Gothic"/>
                <a:sym typeface="Didact Gothic"/>
              </a:rPr>
              <a:t> (parceiros de projeto, clientes, etc). Para isso, utilizamos o Github!</a:t>
            </a:r>
            <a:br>
              <a:rPr lang="pt-BR" sz="1200">
                <a:solidFill>
                  <a:schemeClr val="dk1"/>
                </a:solidFill>
                <a:latin typeface="Didact Gothic"/>
                <a:ea typeface="Didact Gothic"/>
                <a:cs typeface="Didact Gothic"/>
                <a:sym typeface="Didact Gothic"/>
              </a:rPr>
            </a:b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pt-BR" sz="1200" u="sng">
                <a:solidFill>
                  <a:srgbClr val="1155CC"/>
                </a:solidFill>
                <a:latin typeface="Didact Gothic"/>
                <a:ea typeface="Didact Gothic"/>
                <a:cs typeface="Didact Gothic"/>
                <a:sym typeface="Didact Gothic"/>
                <a:hlinkClick r:id="rId2">
                  <a:extLst>
                    <a:ext uri="{A12FA001-AC4F-418D-AE19-62706E023703}">
                      <ahyp:hlinkClr val="tx"/>
                    </a:ext>
                  </a:extLst>
                </a:hlinkClick>
              </a:rPr>
              <a:t>https://github.com/</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i="1" lang="pt-BR" sz="1200">
                <a:solidFill>
                  <a:schemeClr val="dk1"/>
                </a:solidFill>
                <a:latin typeface="Didact Gothic"/>
                <a:ea typeface="Didact Gothic"/>
                <a:cs typeface="Didact Gothic"/>
                <a:sym typeface="Didact Gothic"/>
              </a:rPr>
              <a:t>“GitHub is a development platform inspired by the way you work. From open source to business, you can host and review code, manage projects, and build software alongside millions of other developers.”</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b="1" lang="pt-BR" sz="1200">
                <a:solidFill>
                  <a:schemeClr val="dk1"/>
                </a:solidFill>
                <a:latin typeface="Didact Gothic"/>
                <a:ea typeface="Didact Gothic"/>
                <a:cs typeface="Didact Gothic"/>
                <a:sym typeface="Didact Gothic"/>
              </a:rPr>
              <a:t>O GitHub é uma plataforma de desenvolvimento colaborativo para hospedar projetos utilizando o sistema de controle de versões Git</a:t>
            </a:r>
            <a:r>
              <a:rPr lang="pt-BR" sz="1200">
                <a:solidFill>
                  <a:schemeClr val="dk1"/>
                </a:solidFill>
                <a:latin typeface="Didact Gothic"/>
                <a:ea typeface="Didact Gothic"/>
                <a:cs typeface="Didact Gothic"/>
                <a:sym typeface="Didact Gothic"/>
              </a:rPr>
              <a:t>. Utiliza o framework Ruby on Rails da GitHub, Inc. (anteriormente conhecida como Logical Awesome). Desde janeiro de 2010, o GitHub opera com o nome GitHub, Inc. O código dos projetos hospedados no GitHub geralmente é armazenado de forma pública, embora utilize uma conta paga, assim também permite hospedar repositórios privados.</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SzPts val="1100"/>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5.png"/><Relationship Id="rId3"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 Id="rId3"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2.png"/><Relationship Id="rId3"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1.png"/><Relationship Id="rId3"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9.png"/><Relationship Id="rId3"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 Id="rId3"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1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1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1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1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1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8" name="Google Shape;48;p1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1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0" name="Google Shape;5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 name="Shape 51"/>
        <p:cNvGrpSpPr/>
        <p:nvPr/>
      </p:nvGrpSpPr>
      <p:grpSpPr>
        <a:xfrm>
          <a:off x="0" y="0"/>
          <a:ext cx="0" cy="0"/>
          <a:chOff x="0" y="0"/>
          <a:chExt cx="0" cy="0"/>
        </a:xfrm>
      </p:grpSpPr>
      <p:sp>
        <p:nvSpPr>
          <p:cNvPr id="52" name="Google Shape;52;p1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3" name="Google Shape;5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6" name="Google Shape;56;p1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7" name="Google Shape;5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6" name="Shape 66"/>
        <p:cNvGrpSpPr/>
        <p:nvPr/>
      </p:nvGrpSpPr>
      <p:grpSpPr>
        <a:xfrm>
          <a:off x="0" y="0"/>
          <a:ext cx="0" cy="0"/>
          <a:chOff x="0" y="0"/>
          <a:chExt cx="0" cy="0"/>
        </a:xfrm>
      </p:grpSpPr>
      <p:pic>
        <p:nvPicPr>
          <p:cNvPr id="67" name="Google Shape;67;p2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2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71" name="Shape 71"/>
        <p:cNvGrpSpPr/>
        <p:nvPr/>
      </p:nvGrpSpPr>
      <p:grpSpPr>
        <a:xfrm>
          <a:off x="0" y="0"/>
          <a:ext cx="0" cy="0"/>
          <a:chOff x="0" y="0"/>
          <a:chExt cx="0" cy="0"/>
        </a:xfrm>
      </p:grpSpPr>
      <p:sp>
        <p:nvSpPr>
          <p:cNvPr id="72" name="Google Shape;72;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3" name="Google Shape;73;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74" name="Google Shape;74;p2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79" name="Google Shape;79;p24"/>
          <p:cNvSpPr/>
          <p:nvPr/>
        </p:nvSpPr>
        <p:spPr>
          <a:xfrm>
            <a:off x="1089900" y="995400"/>
            <a:ext cx="6964200" cy="3152700"/>
          </a:xfrm>
          <a:prstGeom prst="rect">
            <a:avLst/>
          </a:prstGeom>
          <a:solidFill>
            <a:srgbClr val="B5B5B5">
              <a:alpha val="1019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2" name="Shape 82"/>
        <p:cNvGrpSpPr/>
        <p:nvPr/>
      </p:nvGrpSpPr>
      <p:grpSpPr>
        <a:xfrm>
          <a:off x="0" y="0"/>
          <a:ext cx="0" cy="0"/>
          <a:chOff x="0" y="0"/>
          <a:chExt cx="0" cy="0"/>
        </a:xfrm>
      </p:grpSpPr>
      <p:pic>
        <p:nvPicPr>
          <p:cNvPr id="83" name="Google Shape;83;p2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4" name="Shape 84"/>
        <p:cNvGrpSpPr/>
        <p:nvPr/>
      </p:nvGrpSpPr>
      <p:grpSpPr>
        <a:xfrm>
          <a:off x="0" y="0"/>
          <a:ext cx="0" cy="0"/>
          <a:chOff x="0" y="0"/>
          <a:chExt cx="0" cy="0"/>
        </a:xfrm>
      </p:grpSpPr>
      <p:pic>
        <p:nvPicPr>
          <p:cNvPr id="85" name="Google Shape;85;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6" name="Shape 96"/>
        <p:cNvGrpSpPr/>
        <p:nvPr/>
      </p:nvGrpSpPr>
      <p:grpSpPr>
        <a:xfrm>
          <a:off x="0" y="0"/>
          <a:ext cx="0" cy="0"/>
          <a:chOff x="0" y="0"/>
          <a:chExt cx="0" cy="0"/>
        </a:xfrm>
      </p:grpSpPr>
      <p:sp>
        <p:nvSpPr>
          <p:cNvPr id="97" name="Google Shape;97;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8" name="Google Shape;98;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99" name="Google Shape;99;p3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3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04" name="Shape 104"/>
        <p:cNvGrpSpPr/>
        <p:nvPr/>
      </p:nvGrpSpPr>
      <p:grpSpPr>
        <a:xfrm>
          <a:off x="0" y="0"/>
          <a:ext cx="0" cy="0"/>
          <a:chOff x="0" y="0"/>
          <a:chExt cx="0" cy="0"/>
        </a:xfrm>
      </p:grpSpPr>
      <p:pic>
        <p:nvPicPr>
          <p:cNvPr id="105" name="Google Shape;105;p3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id="107" name="Google Shape;107;p3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7" name="Google Shape;117;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18" name="Google Shape;1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19" name="Shape 119"/>
        <p:cNvGrpSpPr/>
        <p:nvPr/>
      </p:nvGrpSpPr>
      <p:grpSpPr>
        <a:xfrm>
          <a:off x="0" y="0"/>
          <a:ext cx="0" cy="0"/>
          <a:chOff x="0" y="0"/>
          <a:chExt cx="0" cy="0"/>
        </a:xfrm>
      </p:grpSpPr>
      <p:pic>
        <p:nvPicPr>
          <p:cNvPr id="120" name="Google Shape;120;p4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4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27" name="Shape 127"/>
        <p:cNvGrpSpPr/>
        <p:nvPr/>
      </p:nvGrpSpPr>
      <p:grpSpPr>
        <a:xfrm>
          <a:off x="0" y="0"/>
          <a:ext cx="0" cy="0"/>
          <a:chOff x="0" y="0"/>
          <a:chExt cx="0" cy="0"/>
        </a:xfrm>
      </p:grpSpPr>
      <p:pic>
        <p:nvPicPr>
          <p:cNvPr id="128" name="Google Shape;128;p4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29" name="Shape 129"/>
        <p:cNvGrpSpPr/>
        <p:nvPr/>
      </p:nvGrpSpPr>
      <p:grpSpPr>
        <a:xfrm>
          <a:off x="0" y="0"/>
          <a:ext cx="0" cy="0"/>
          <a:chOff x="0" y="0"/>
          <a:chExt cx="0" cy="0"/>
        </a:xfrm>
      </p:grpSpPr>
      <p:sp>
        <p:nvSpPr>
          <p:cNvPr id="130" name="Google Shape;130;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31" name="Google Shape;131;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32" name="Google Shape;132;p4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id="134" name="Google Shape;134;p4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5" name="Shape 135"/>
        <p:cNvGrpSpPr/>
        <p:nvPr/>
      </p:nvGrpSpPr>
      <p:grpSpPr>
        <a:xfrm>
          <a:off x="0" y="0"/>
          <a:ext cx="0" cy="0"/>
          <a:chOff x="0" y="0"/>
          <a:chExt cx="0" cy="0"/>
        </a:xfrm>
      </p:grpSpPr>
      <p:pic>
        <p:nvPicPr>
          <p:cNvPr id="136" name="Google Shape;136;p4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137" name="Google Shape;137;p47"/>
          <p:cNvSpPr/>
          <p:nvPr/>
        </p:nvSpPr>
        <p:spPr>
          <a:xfrm>
            <a:off x="1089900" y="995400"/>
            <a:ext cx="6964200" cy="3152700"/>
          </a:xfrm>
          <a:prstGeom prst="rect">
            <a:avLst/>
          </a:prstGeom>
          <a:solidFill>
            <a:srgbClr val="B5B5B5">
              <a:alpha val="98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4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0" name="Google Shape;140;p4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41" name="Shape 141"/>
        <p:cNvGrpSpPr/>
        <p:nvPr/>
      </p:nvGrpSpPr>
      <p:grpSpPr>
        <a:xfrm>
          <a:off x="0" y="0"/>
          <a:ext cx="0" cy="0"/>
          <a:chOff x="0" y="0"/>
          <a:chExt cx="0" cy="0"/>
        </a:xfrm>
      </p:grpSpPr>
      <p:pic>
        <p:nvPicPr>
          <p:cNvPr id="142" name="Google Shape;142;p4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43" name="Shape 143"/>
        <p:cNvGrpSpPr/>
        <p:nvPr/>
      </p:nvGrpSpPr>
      <p:grpSpPr>
        <a:xfrm>
          <a:off x="0" y="0"/>
          <a:ext cx="0" cy="0"/>
          <a:chOff x="0" y="0"/>
          <a:chExt cx="0" cy="0"/>
        </a:xfrm>
      </p:grpSpPr>
      <p:pic>
        <p:nvPicPr>
          <p:cNvPr id="144" name="Google Shape;144;p5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id="146" name="Google Shape;146;p5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5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53" name="Shape 153"/>
        <p:cNvGrpSpPr/>
        <p:nvPr/>
      </p:nvGrpSpPr>
      <p:grpSpPr>
        <a:xfrm>
          <a:off x="0" y="0"/>
          <a:ext cx="0" cy="0"/>
          <a:chOff x="0" y="0"/>
          <a:chExt cx="0" cy="0"/>
        </a:xfrm>
      </p:grpSpPr>
      <p:sp>
        <p:nvSpPr>
          <p:cNvPr id="154" name="Google Shape;154;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5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56" name="Google Shape;156;p5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57" name="Shape 157"/>
        <p:cNvGrpSpPr/>
        <p:nvPr/>
      </p:nvGrpSpPr>
      <p:grpSpPr>
        <a:xfrm>
          <a:off x="0" y="0"/>
          <a:ext cx="0" cy="0"/>
          <a:chOff x="0" y="0"/>
          <a:chExt cx="0" cy="0"/>
        </a:xfrm>
      </p:grpSpPr>
      <p:pic>
        <p:nvPicPr>
          <p:cNvPr id="158" name="Google Shape;158;p5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9" name="Shape 159"/>
        <p:cNvGrpSpPr/>
        <p:nvPr/>
      </p:nvGrpSpPr>
      <p:grpSpPr>
        <a:xfrm>
          <a:off x="0" y="0"/>
          <a:ext cx="0" cy="0"/>
          <a:chOff x="0" y="0"/>
          <a:chExt cx="0" cy="0"/>
        </a:xfrm>
      </p:grpSpPr>
      <p:pic>
        <p:nvPicPr>
          <p:cNvPr id="160" name="Google Shape;160;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1" name="Google Shape;161;p5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id="163" name="Google Shape;163;p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4" name="Shape 164"/>
        <p:cNvGrpSpPr/>
        <p:nvPr/>
      </p:nvGrpSpPr>
      <p:grpSpPr>
        <a:xfrm>
          <a:off x="0" y="0"/>
          <a:ext cx="0" cy="0"/>
          <a:chOff x="0" y="0"/>
          <a:chExt cx="0" cy="0"/>
        </a:xfrm>
      </p:grpSpPr>
      <p:pic>
        <p:nvPicPr>
          <p:cNvPr id="165" name="Google Shape;165;p5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5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69" name="Shape 169"/>
        <p:cNvGrpSpPr/>
        <p:nvPr/>
      </p:nvGrpSpPr>
      <p:grpSpPr>
        <a:xfrm>
          <a:off x="0" y="0"/>
          <a:ext cx="0" cy="0"/>
          <a:chOff x="0" y="0"/>
          <a:chExt cx="0" cy="0"/>
        </a:xfrm>
      </p:grpSpPr>
      <p:pic>
        <p:nvPicPr>
          <p:cNvPr id="170" name="Google Shape;170;p6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71" name="Shape 171"/>
        <p:cNvGrpSpPr/>
        <p:nvPr/>
      </p:nvGrpSpPr>
      <p:grpSpPr>
        <a:xfrm>
          <a:off x="0" y="0"/>
          <a:ext cx="0" cy="0"/>
          <a:chOff x="0" y="0"/>
          <a:chExt cx="0" cy="0"/>
        </a:xfrm>
      </p:grpSpPr>
      <p:pic>
        <p:nvPicPr>
          <p:cNvPr id="172" name="Google Shape;172;p6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3" name="Shape 173"/>
        <p:cNvGrpSpPr/>
        <p:nvPr/>
      </p:nvGrpSpPr>
      <p:grpSpPr>
        <a:xfrm>
          <a:off x="0" y="0"/>
          <a:ext cx="0" cy="0"/>
          <a:chOff x="0" y="0"/>
          <a:chExt cx="0" cy="0"/>
        </a:xfrm>
      </p:grpSpPr>
      <p:pic>
        <p:nvPicPr>
          <p:cNvPr id="174" name="Google Shape;174;p6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75" name="Shape 175"/>
        <p:cNvGrpSpPr/>
        <p:nvPr/>
      </p:nvGrpSpPr>
      <p:grpSpPr>
        <a:xfrm>
          <a:off x="0" y="0"/>
          <a:ext cx="0" cy="0"/>
          <a:chOff x="0" y="0"/>
          <a:chExt cx="0" cy="0"/>
        </a:xfrm>
      </p:grpSpPr>
      <p:pic>
        <p:nvPicPr>
          <p:cNvPr id="176" name="Google Shape;176;p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77" name="Shape 177"/>
        <p:cNvGrpSpPr/>
        <p:nvPr/>
      </p:nvGrpSpPr>
      <p:grpSpPr>
        <a:xfrm>
          <a:off x="0" y="0"/>
          <a:ext cx="0" cy="0"/>
          <a:chOff x="0" y="0"/>
          <a:chExt cx="0" cy="0"/>
        </a:xfrm>
      </p:grpSpPr>
      <p:pic>
        <p:nvPicPr>
          <p:cNvPr id="178" name="Google Shape;178;p64"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6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6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82" name="Shape 182"/>
        <p:cNvGrpSpPr/>
        <p:nvPr/>
      </p:nvGrpSpPr>
      <p:grpSpPr>
        <a:xfrm>
          <a:off x="0" y="0"/>
          <a:ext cx="0" cy="0"/>
          <a:chOff x="0" y="0"/>
          <a:chExt cx="0" cy="0"/>
        </a:xfrm>
      </p:grpSpPr>
      <p:pic>
        <p:nvPicPr>
          <p:cNvPr id="183" name="Google Shape;183;p6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84" name="Shape 184"/>
        <p:cNvGrpSpPr/>
        <p:nvPr/>
      </p:nvGrpSpPr>
      <p:grpSpPr>
        <a:xfrm>
          <a:off x="0" y="0"/>
          <a:ext cx="0" cy="0"/>
          <a:chOff x="0" y="0"/>
          <a:chExt cx="0" cy="0"/>
        </a:xfrm>
      </p:grpSpPr>
      <p:pic>
        <p:nvPicPr>
          <p:cNvPr id="185" name="Google Shape;185;p6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86" name="Shape 186"/>
        <p:cNvGrpSpPr/>
        <p:nvPr/>
      </p:nvGrpSpPr>
      <p:grpSpPr>
        <a:xfrm>
          <a:off x="0" y="0"/>
          <a:ext cx="0" cy="0"/>
          <a:chOff x="0" y="0"/>
          <a:chExt cx="0" cy="0"/>
        </a:xfrm>
      </p:grpSpPr>
      <p:pic>
        <p:nvPicPr>
          <p:cNvPr id="187" name="Google Shape;187;p6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7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7" name="Shape 197"/>
        <p:cNvGrpSpPr/>
        <p:nvPr/>
      </p:nvGrpSpPr>
      <p:grpSpPr>
        <a:xfrm>
          <a:off x="0" y="0"/>
          <a:ext cx="0" cy="0"/>
          <a:chOff x="0" y="0"/>
          <a:chExt cx="0" cy="0"/>
        </a:xfrm>
      </p:grpSpPr>
      <p:pic>
        <p:nvPicPr>
          <p:cNvPr id="198" name="Google Shape;198;p72"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7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01" name="Shape 201"/>
        <p:cNvGrpSpPr/>
        <p:nvPr/>
      </p:nvGrpSpPr>
      <p:grpSpPr>
        <a:xfrm>
          <a:off x="0" y="0"/>
          <a:ext cx="0" cy="0"/>
          <a:chOff x="0" y="0"/>
          <a:chExt cx="0" cy="0"/>
        </a:xfrm>
      </p:grpSpPr>
      <p:sp>
        <p:nvSpPr>
          <p:cNvPr id="202" name="Google Shape;202;p7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03" name="Google Shape;203;p7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04" name="Google Shape;204;p74"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05" name="Shape 205"/>
        <p:cNvGrpSpPr/>
        <p:nvPr/>
      </p:nvGrpSpPr>
      <p:grpSpPr>
        <a:xfrm>
          <a:off x="0" y="0"/>
          <a:ext cx="0" cy="0"/>
          <a:chOff x="0" y="0"/>
          <a:chExt cx="0" cy="0"/>
        </a:xfrm>
      </p:grpSpPr>
      <p:pic>
        <p:nvPicPr>
          <p:cNvPr id="206" name="Google Shape;206;p7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 name="Google Shape;25;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6" name="Google Shape;2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7" name="Shape 207"/>
        <p:cNvGrpSpPr/>
        <p:nvPr/>
      </p:nvGrpSpPr>
      <p:grpSpPr>
        <a:xfrm>
          <a:off x="0" y="0"/>
          <a:ext cx="0" cy="0"/>
          <a:chOff x="0" y="0"/>
          <a:chExt cx="0" cy="0"/>
        </a:xfrm>
      </p:grpSpPr>
      <p:pic>
        <p:nvPicPr>
          <p:cNvPr id="208" name="Google Shape;208;p7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09" name="Shape 209"/>
        <p:cNvGrpSpPr/>
        <p:nvPr/>
      </p:nvGrpSpPr>
      <p:grpSpPr>
        <a:xfrm>
          <a:off x="0" y="0"/>
          <a:ext cx="0" cy="0"/>
          <a:chOff x="0" y="0"/>
          <a:chExt cx="0" cy="0"/>
        </a:xfrm>
      </p:grpSpPr>
      <p:pic>
        <p:nvPicPr>
          <p:cNvPr id="210" name="Google Shape;210;p7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1" name="Shape 211"/>
        <p:cNvGrpSpPr/>
        <p:nvPr/>
      </p:nvGrpSpPr>
      <p:grpSpPr>
        <a:xfrm>
          <a:off x="0" y="0"/>
          <a:ext cx="0" cy="0"/>
          <a:chOff x="0" y="0"/>
          <a:chExt cx="0" cy="0"/>
        </a:xfrm>
      </p:grpSpPr>
      <p:pic>
        <p:nvPicPr>
          <p:cNvPr id="212" name="Google Shape;212;p7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13" name="Shape 213"/>
        <p:cNvGrpSpPr/>
        <p:nvPr/>
      </p:nvGrpSpPr>
      <p:grpSpPr>
        <a:xfrm>
          <a:off x="0" y="0"/>
          <a:ext cx="0" cy="0"/>
          <a:chOff x="0" y="0"/>
          <a:chExt cx="0" cy="0"/>
        </a:xfrm>
      </p:grpSpPr>
      <p:pic>
        <p:nvPicPr>
          <p:cNvPr id="214" name="Google Shape;214;p7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8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7" name="Shape 217"/>
        <p:cNvGrpSpPr/>
        <p:nvPr/>
      </p:nvGrpSpPr>
      <p:grpSpPr>
        <a:xfrm>
          <a:off x="0" y="0"/>
          <a:ext cx="0" cy="0"/>
          <a:chOff x="0" y="0"/>
          <a:chExt cx="0" cy="0"/>
        </a:xfrm>
      </p:grpSpPr>
      <p:sp>
        <p:nvSpPr>
          <p:cNvPr id="218" name="Google Shape;218;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9" name="Google Shape;219;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20" name="Google Shape;220;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221" name="Shape 221"/>
        <p:cNvGrpSpPr/>
        <p:nvPr/>
      </p:nvGrpSpPr>
      <p:grpSpPr>
        <a:xfrm>
          <a:off x="0" y="0"/>
          <a:ext cx="0" cy="0"/>
          <a:chOff x="0" y="0"/>
          <a:chExt cx="0" cy="0"/>
        </a:xfrm>
      </p:grpSpPr>
      <p:pic>
        <p:nvPicPr>
          <p:cNvPr id="222" name="Google Shape;222;p8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1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5.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6.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7.xml"/><Relationship Id="rId10" Type="http://schemas.openxmlformats.org/officeDocument/2006/relationships/slideLayout" Target="../slideLayouts/slideLayout48.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6" Type="http://schemas.openxmlformats.org/officeDocument/2006/relationships/theme" Target="../theme/theme4.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theme" Target="../theme/theme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2" name="Google Shape;6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3" name="Google Shape;6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6" name="Shape 86"/>
        <p:cNvGrpSpPr/>
        <p:nvPr/>
      </p:nvGrpSpPr>
      <p:grpSpPr>
        <a:xfrm>
          <a:off x="0" y="0"/>
          <a:ext cx="0" cy="0"/>
          <a:chOff x="0" y="0"/>
          <a:chExt cx="0" cy="0"/>
        </a:xfrm>
      </p:grpSpPr>
      <p:sp>
        <p:nvSpPr>
          <p:cNvPr id="87" name="Google Shape;8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 name="Google Shape;8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9" name="Google Shape;8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1" name="Shape 121"/>
        <p:cNvGrpSpPr/>
        <p:nvPr/>
      </p:nvGrpSpPr>
      <p:grpSpPr>
        <a:xfrm>
          <a:off x="0" y="0"/>
          <a:ext cx="0" cy="0"/>
          <a:chOff x="0" y="0"/>
          <a:chExt cx="0" cy="0"/>
        </a:xfrm>
      </p:grpSpPr>
      <p:sp>
        <p:nvSpPr>
          <p:cNvPr id="122" name="Google Shape;12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3" name="Google Shape;123;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4" name="Google Shape;12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9" name="Shape 149"/>
        <p:cNvGrpSpPr/>
        <p:nvPr/>
      </p:nvGrpSpPr>
      <p:grpSpPr>
        <a:xfrm>
          <a:off x="0" y="0"/>
          <a:ext cx="0" cy="0"/>
          <a:chOff x="0" y="0"/>
          <a:chExt cx="0" cy="0"/>
        </a:xfrm>
      </p:grpSpPr>
      <p:sp>
        <p:nvSpPr>
          <p:cNvPr id="150" name="Google Shape;150;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1" name="Google Shape;151;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52" name="Google Shape;15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8" name="Shape 188"/>
        <p:cNvGrpSpPr/>
        <p:nvPr/>
      </p:nvGrpSpPr>
      <p:grpSpPr>
        <a:xfrm>
          <a:off x="0" y="0"/>
          <a:ext cx="0" cy="0"/>
          <a:chOff x="0" y="0"/>
          <a:chExt cx="0" cy="0"/>
        </a:xfrm>
      </p:grpSpPr>
      <p:sp>
        <p:nvSpPr>
          <p:cNvPr id="189" name="Google Shape;189;p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90" name="Google Shape;190;p6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91" name="Google Shape;19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80.png"/><Relationship Id="rId6" Type="http://schemas.openxmlformats.org/officeDocument/2006/relationships/image" Target="../media/image7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github.com/" TargetMode="External"/><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2.xml"/><Relationship Id="rId3"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83.png"/><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75.png"/><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75.png"/><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xml"/><Relationship Id="rId3" Type="http://schemas.openxmlformats.org/officeDocument/2006/relationships/image" Target="../media/image88.png"/><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xml"/><Relationship Id="rId3" Type="http://schemas.openxmlformats.org/officeDocument/2006/relationships/image" Target="../media/image75.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75.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9.xml"/><Relationship Id="rId3"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0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6.xml"/><Relationship Id="rId3" Type="http://schemas.openxmlformats.org/officeDocument/2006/relationships/image" Target="../media/image108.png"/><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9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www.youtube.com/watch?v=aa5TJ9OrbO8" TargetMode="External"/><Relationship Id="rId4" Type="http://schemas.openxmlformats.org/officeDocument/2006/relationships/image" Target="../media/image9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youtube.com/watch?v=48lBrNMxjUQ" TargetMode="External"/><Relationship Id="rId4" Type="http://schemas.openxmlformats.org/officeDocument/2006/relationships/image" Target="../media/image9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32.xml"/><Relationship Id="rId3" Type="http://schemas.openxmlformats.org/officeDocument/2006/relationships/image" Target="../media/image9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02.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02.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xml"/><Relationship Id="rId3" Type="http://schemas.openxmlformats.org/officeDocument/2006/relationships/image" Target="../media/image102.png"/><Relationship Id="rId4" Type="http://schemas.openxmlformats.org/officeDocument/2006/relationships/hyperlink" Target="https://kahoot.it/" TargetMode="External"/><Relationship Id="rId5"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3.png"/><Relationship Id="rId4" Type="http://schemas.openxmlformats.org/officeDocument/2006/relationships/image" Target="../media/image100.png"/><Relationship Id="rId5" Type="http://schemas.openxmlformats.org/officeDocument/2006/relationships/image" Target="../media/image106.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10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2.png"/><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0" Type="http://schemas.openxmlformats.org/officeDocument/2006/relationships/hyperlink" Target="https://pages.github.com" TargetMode="External"/><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99.png"/><Relationship Id="rId4" Type="http://schemas.openxmlformats.org/officeDocument/2006/relationships/hyperlink" Target="https://docs.github.com/pt" TargetMode="External"/><Relationship Id="rId9" Type="http://schemas.openxmlformats.org/officeDocument/2006/relationships/hyperlink" Target="https://pages.github.com" TargetMode="External"/><Relationship Id="rId5" Type="http://schemas.openxmlformats.org/officeDocument/2006/relationships/hyperlink" Target="https://pages.github.com" TargetMode="External"/><Relationship Id="rId6" Type="http://schemas.openxmlformats.org/officeDocument/2006/relationships/hyperlink" Target="https://pages.github.com" TargetMode="External"/><Relationship Id="rId7" Type="http://schemas.openxmlformats.org/officeDocument/2006/relationships/hyperlink" Target="https://pages.github.com" TargetMode="External"/><Relationship Id="rId8" Type="http://schemas.openxmlformats.org/officeDocument/2006/relationships/hyperlink" Target="https://pages.github.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4.jp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9.xml"/><Relationship Id="rId3" Type="http://schemas.openxmlformats.org/officeDocument/2006/relationships/image" Target="../media/image72.jpg"/><Relationship Id="rId4" Type="http://schemas.openxmlformats.org/officeDocument/2006/relationships/hyperlink" Target="https://github.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3"/>
          <p:cNvSpPr txBox="1"/>
          <p:nvPr/>
        </p:nvSpPr>
        <p:spPr>
          <a:xfrm>
            <a:off x="341250" y="1701150"/>
            <a:ext cx="4499100" cy="91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300"/>
              <a:buFont typeface="Arial"/>
              <a:buNone/>
            </a:pPr>
            <a:r>
              <a:rPr b="1" i="0" lang="pt-BR" sz="5300" u="none" cap="none" strike="noStrike">
                <a:solidFill>
                  <a:srgbClr val="EAFF6A"/>
                </a:solidFill>
                <a:latin typeface="DM Sans"/>
                <a:ea typeface="DM Sans"/>
                <a:cs typeface="DM Sans"/>
                <a:sym typeface="DM Sans"/>
              </a:rPr>
              <a:t>Boas-vindas!</a:t>
            </a:r>
            <a:endParaRPr b="1" i="0" sz="5300" u="none" cap="none" strike="noStrike">
              <a:solidFill>
                <a:srgbClr val="EAFF6A"/>
              </a:solidFill>
              <a:latin typeface="DM Sans"/>
              <a:ea typeface="DM Sans"/>
              <a:cs typeface="DM Sans"/>
              <a:sym typeface="DM Sans"/>
            </a:endParaRPr>
          </a:p>
        </p:txBody>
      </p:sp>
      <p:sp>
        <p:nvSpPr>
          <p:cNvPr id="228" name="Google Shape;228;p83"/>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pt-BR" sz="1700" u="none" cap="none" strike="noStrike">
                <a:solidFill>
                  <a:schemeClr val="lt1"/>
                </a:solidFill>
                <a:latin typeface="DM Sans"/>
                <a:ea typeface="DM Sans"/>
                <a:cs typeface="DM Sans"/>
                <a:sym typeface="DM Sans"/>
              </a:rPr>
              <a:t>Esteja confortável, pegue uma água e se acomode em um local tranquilo que já começamos.</a:t>
            </a:r>
            <a:endParaRPr b="0" i="0" sz="1700" u="none" cap="none" strike="noStrike">
              <a:solidFill>
                <a:schemeClr val="lt1"/>
              </a:solidFill>
              <a:latin typeface="DM Sans"/>
              <a:ea typeface="DM Sans"/>
              <a:cs typeface="DM Sans"/>
              <a:sym typeface="DM Sans"/>
            </a:endParaRPr>
          </a:p>
        </p:txBody>
      </p:sp>
      <p:pic>
        <p:nvPicPr>
          <p:cNvPr id="229" name="Google Shape;229;p83"/>
          <p:cNvPicPr preferRelativeResize="0"/>
          <p:nvPr/>
        </p:nvPicPr>
        <p:blipFill rotWithShape="1">
          <a:blip r:embed="rId3">
            <a:alphaModFix/>
          </a:blip>
          <a:srcRect b="0" l="0" r="0" t="0"/>
          <a:stretch/>
        </p:blipFill>
        <p:spPr>
          <a:xfrm>
            <a:off x="5926325" y="181425"/>
            <a:ext cx="3217676" cy="4322624"/>
          </a:xfrm>
          <a:prstGeom prst="rect">
            <a:avLst/>
          </a:prstGeom>
          <a:noFill/>
          <a:ln>
            <a:noFill/>
          </a:ln>
        </p:spPr>
      </p:pic>
      <p:sp>
        <p:nvSpPr>
          <p:cNvPr id="230" name="Google Shape;230;p83"/>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Como você </a:t>
            </a:r>
            <a:r>
              <a:rPr b="1" i="0" lang="pt-BR" sz="1300" u="none" cap="none" strike="noStrike">
                <a:solidFill>
                  <a:srgbClr val="EAFF6A"/>
                </a:solidFill>
                <a:latin typeface="DM Sans"/>
                <a:ea typeface="DM Sans"/>
                <a:cs typeface="DM Sans"/>
                <a:sym typeface="DM Sans"/>
              </a:rPr>
              <a:t>chega?</a:t>
            </a:r>
            <a:endParaRPr b="1" i="0" sz="1300" u="none" cap="none" strike="noStrike">
              <a:solidFill>
                <a:srgbClr val="EAFF6A"/>
              </a:solidFill>
              <a:latin typeface="DM Sans"/>
              <a:ea typeface="DM Sans"/>
              <a:cs typeface="DM Sans"/>
              <a:sym typeface="DM Sans"/>
            </a:endParaRPr>
          </a:p>
        </p:txBody>
      </p:sp>
      <p:sp>
        <p:nvSpPr>
          <p:cNvPr id="231" name="Google Shape;231;p83"/>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83"/>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83"/>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83"/>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chemeClr val="lt1"/>
                </a:solidFill>
                <a:latin typeface="DM Sans"/>
                <a:ea typeface="DM Sans"/>
                <a:cs typeface="DM Sans"/>
                <a:sym typeface="DM Sans"/>
              </a:rPr>
              <a:t>1</a:t>
            </a:r>
            <a:endParaRPr b="1" i="0" sz="4100" u="none" cap="none" strike="noStrike">
              <a:solidFill>
                <a:schemeClr val="lt1"/>
              </a:solidFill>
              <a:latin typeface="DM Sans"/>
              <a:ea typeface="DM Sans"/>
              <a:cs typeface="DM Sans"/>
              <a:sym typeface="DM Sans"/>
            </a:endParaRPr>
          </a:p>
        </p:txBody>
      </p:sp>
      <p:sp>
        <p:nvSpPr>
          <p:cNvPr id="235" name="Google Shape;235;p83"/>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2</a:t>
            </a:r>
            <a:endParaRPr b="1" i="0" sz="4100" u="none" cap="none" strike="noStrike">
              <a:solidFill>
                <a:srgbClr val="FFFFFF"/>
              </a:solidFill>
              <a:latin typeface="DM Sans"/>
              <a:ea typeface="DM Sans"/>
              <a:cs typeface="DM Sans"/>
              <a:sym typeface="DM Sans"/>
            </a:endParaRPr>
          </a:p>
        </p:txBody>
      </p:sp>
      <p:sp>
        <p:nvSpPr>
          <p:cNvPr id="236" name="Google Shape;236;p83"/>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100"/>
              <a:buFont typeface="Arial"/>
              <a:buNone/>
            </a:pPr>
            <a:r>
              <a:rPr b="1" i="0" lang="pt-BR" sz="4100" u="none" cap="none" strike="noStrike">
                <a:solidFill>
                  <a:srgbClr val="FFFFFF"/>
                </a:solidFill>
                <a:latin typeface="DM Sans"/>
                <a:ea typeface="DM Sans"/>
                <a:cs typeface="DM Sans"/>
                <a:sym typeface="DM Sans"/>
              </a:rPr>
              <a:t>3</a:t>
            </a:r>
            <a:endParaRPr b="1" i="0" sz="4100" u="none" cap="none" strike="noStrike">
              <a:solidFill>
                <a:srgbClr val="FFFFFF"/>
              </a:solidFill>
              <a:latin typeface="DM Sans"/>
              <a:ea typeface="DM Sans"/>
              <a:cs typeface="DM Sans"/>
              <a:sym typeface="DM Sans"/>
            </a:endParaRPr>
          </a:p>
        </p:txBody>
      </p:sp>
      <p:pic>
        <p:nvPicPr>
          <p:cNvPr id="237" name="Google Shape;237;p83"/>
          <p:cNvPicPr preferRelativeResize="0"/>
          <p:nvPr/>
        </p:nvPicPr>
        <p:blipFill rotWithShape="1">
          <a:blip r:embed="rId4">
            <a:alphaModFix/>
          </a:blip>
          <a:srcRect b="18725" l="7713" r="22673" t="26038"/>
          <a:stretch/>
        </p:blipFill>
        <p:spPr>
          <a:xfrm>
            <a:off x="7186525" y="798850"/>
            <a:ext cx="1069200" cy="969600"/>
          </a:xfrm>
          <a:prstGeom prst="rect">
            <a:avLst/>
          </a:prstGeom>
          <a:noFill/>
          <a:ln>
            <a:noFill/>
          </a:ln>
        </p:spPr>
      </p:pic>
      <p:pic>
        <p:nvPicPr>
          <p:cNvPr id="238" name="Google Shape;238;p83"/>
          <p:cNvPicPr preferRelativeResize="0"/>
          <p:nvPr/>
        </p:nvPicPr>
        <p:blipFill rotWithShape="1">
          <a:blip r:embed="rId5">
            <a:alphaModFix/>
          </a:blip>
          <a:srcRect b="9313" l="0" r="0" t="0"/>
          <a:stretch/>
        </p:blipFill>
        <p:spPr>
          <a:xfrm>
            <a:off x="7186525" y="2015925"/>
            <a:ext cx="1069200" cy="969600"/>
          </a:xfrm>
          <a:prstGeom prst="rect">
            <a:avLst/>
          </a:prstGeom>
          <a:noFill/>
          <a:ln>
            <a:noFill/>
          </a:ln>
        </p:spPr>
      </p:pic>
      <p:pic>
        <p:nvPicPr>
          <p:cNvPr id="239" name="Google Shape;239;p83"/>
          <p:cNvPicPr preferRelativeResize="0"/>
          <p:nvPr/>
        </p:nvPicPr>
        <p:blipFill rotWithShape="1">
          <a:blip r:embed="rId6">
            <a:alphaModFix/>
          </a:blip>
          <a:srcRect b="37121" l="5824" r="28725" t="0"/>
          <a:stretch/>
        </p:blipFill>
        <p:spPr>
          <a:xfrm>
            <a:off x="7186525" y="3232900"/>
            <a:ext cx="1069200" cy="10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 name="Shape 300"/>
        <p:cNvGrpSpPr/>
        <p:nvPr/>
      </p:nvGrpSpPr>
      <p:grpSpPr>
        <a:xfrm>
          <a:off x="0" y="0"/>
          <a:ext cx="0" cy="0"/>
          <a:chOff x="0" y="0"/>
          <a:chExt cx="0" cy="0"/>
        </a:xfrm>
      </p:grpSpPr>
      <p:sp>
        <p:nvSpPr>
          <p:cNvPr id="301" name="Google Shape;301;p92"/>
          <p:cNvSpPr txBox="1"/>
          <p:nvPr/>
        </p:nvSpPr>
        <p:spPr>
          <a:xfrm>
            <a:off x="676125" y="1940700"/>
            <a:ext cx="54681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500">
                <a:highlight>
                  <a:schemeClr val="accent4"/>
                </a:highlight>
                <a:latin typeface="DM Sans"/>
                <a:ea typeface="DM Sans"/>
                <a:cs typeface="DM Sans"/>
                <a:sym typeface="DM Sans"/>
              </a:rPr>
              <a:t>🚨 Indicação para professor(a):</a:t>
            </a:r>
            <a:endParaRPr b="1" sz="1500">
              <a:highlight>
                <a:schemeClr val="accent4"/>
              </a:highlight>
              <a:latin typeface="DM Sans"/>
              <a:ea typeface="DM Sans"/>
              <a:cs typeface="DM Sans"/>
              <a:sym typeface="DM Sans"/>
            </a:endParaRPr>
          </a:p>
          <a:p>
            <a:pPr indent="0" lvl="0" marL="0" rtl="0" algn="l">
              <a:spcBef>
                <a:spcPts val="0"/>
              </a:spcBef>
              <a:spcAft>
                <a:spcPts val="0"/>
              </a:spcAft>
              <a:buNone/>
            </a:pPr>
            <a:r>
              <a:rPr lang="pt-BR">
                <a:latin typeface="DM Sans"/>
                <a:ea typeface="DM Sans"/>
                <a:cs typeface="DM Sans"/>
                <a:sym typeface="DM Sans"/>
              </a:rPr>
              <a:t>Professor acompanhe a criação da conta com os estudantes. Sugerimos que mostre o passo a passo até a parte de </a:t>
            </a:r>
            <a:r>
              <a:rPr b="1" lang="pt-BR">
                <a:latin typeface="DM Sans"/>
                <a:ea typeface="DM Sans"/>
                <a:cs typeface="DM Sans"/>
                <a:sym typeface="DM Sans"/>
              </a:rPr>
              <a:t>“Continue for free”</a:t>
            </a:r>
            <a:r>
              <a:rPr lang="pt-BR">
                <a:latin typeface="DM Sans"/>
                <a:ea typeface="DM Sans"/>
                <a:cs typeface="DM Sans"/>
                <a:sym typeface="DM Sans"/>
              </a:rPr>
              <a:t> e dê alguns minutos para eles fazerem essa etapa. Em seguida vá para a etapa de </a:t>
            </a:r>
            <a:r>
              <a:rPr b="1" lang="pt-BR">
                <a:latin typeface="DM Sans"/>
                <a:ea typeface="DM Sans"/>
                <a:cs typeface="DM Sans"/>
                <a:sym typeface="DM Sans"/>
              </a:rPr>
              <a:t>“Create repository”.</a:t>
            </a:r>
            <a:endParaRPr b="1">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93"/>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chemeClr val="dk1"/>
              </a:buClr>
              <a:buSzPts val="11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07" name="Google Shape;307;p93"/>
          <p:cNvSpPr txBox="1"/>
          <p:nvPr/>
        </p:nvSpPr>
        <p:spPr>
          <a:xfrm>
            <a:off x="1557750" y="1023875"/>
            <a:ext cx="5775600" cy="111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Acesse </a:t>
            </a:r>
            <a:r>
              <a:rPr b="0" i="0" lang="pt-BR" sz="1300" u="sng" cap="none" strike="noStrike">
                <a:solidFill>
                  <a:schemeClr val="lt1"/>
                </a:solidFill>
                <a:latin typeface="DM Sans"/>
                <a:ea typeface="DM Sans"/>
                <a:cs typeface="DM Sans"/>
                <a:sym typeface="DM Sans"/>
                <a:hlinkClick r:id="rId3">
                  <a:extLst>
                    <a:ext uri="{A12FA001-AC4F-418D-AE19-62706E023703}">
                      <ahyp:hlinkClr val="tx"/>
                    </a:ext>
                  </a:extLst>
                </a:hlinkClick>
              </a:rPr>
              <a:t>https://github.com/</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Clique em </a:t>
            </a:r>
            <a:r>
              <a:rPr b="1" i="0" lang="pt-BR" sz="1300" u="none" cap="none" strike="noStrike">
                <a:solidFill>
                  <a:schemeClr val="dk1"/>
                </a:solidFill>
                <a:highlight>
                  <a:schemeClr val="accent6"/>
                </a:highlight>
                <a:latin typeface="DM Sans"/>
                <a:ea typeface="DM Sans"/>
                <a:cs typeface="DM Sans"/>
                <a:sym typeface="DM Sans"/>
              </a:rPr>
              <a:t>“Sign up”</a:t>
            </a:r>
            <a:r>
              <a:rPr lang="pt-BR" sz="1300">
                <a:solidFill>
                  <a:schemeClr val="lt1"/>
                </a:solidFill>
                <a:latin typeface="DM Sans"/>
                <a:ea typeface="DM Sans"/>
                <a:cs typeface="DM Sans"/>
                <a:sym typeface="DM Sans"/>
              </a:rPr>
              <a:t> para iniciarmos a criação</a:t>
            </a:r>
            <a:endParaRPr sz="13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sz="1300">
              <a:solidFill>
                <a:schemeClr val="lt1"/>
              </a:solidFill>
              <a:highlight>
                <a:srgbClr val="E0FF00"/>
              </a:highlight>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b="1" lang="pt-BR" sz="1300">
                <a:solidFill>
                  <a:schemeClr val="dk1"/>
                </a:solidFill>
                <a:highlight>
                  <a:srgbClr val="EAFF6A"/>
                </a:highlight>
                <a:latin typeface="DM Sans"/>
                <a:ea typeface="DM Sans"/>
                <a:cs typeface="DM Sans"/>
                <a:sym typeface="DM Sans"/>
              </a:rPr>
              <a:t>Vamos criar juntos!</a:t>
            </a:r>
            <a:endParaRPr b="1" sz="1300">
              <a:solidFill>
                <a:schemeClr val="dk1"/>
              </a:solidFill>
              <a:highlight>
                <a:srgbClr val="EAFF6A"/>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0" i="0" sz="1300" u="none" cap="none" strike="noStrike">
              <a:solidFill>
                <a:schemeClr val="lt1"/>
              </a:solidFill>
              <a:latin typeface="DM Sans"/>
              <a:ea typeface="DM Sans"/>
              <a:cs typeface="DM Sans"/>
              <a:sym typeface="DM Sans"/>
            </a:endParaRPr>
          </a:p>
        </p:txBody>
      </p:sp>
      <p:pic>
        <p:nvPicPr>
          <p:cNvPr id="308" name="Google Shape;308;p93"/>
          <p:cNvPicPr preferRelativeResize="0"/>
          <p:nvPr/>
        </p:nvPicPr>
        <p:blipFill rotWithShape="1">
          <a:blip r:embed="rId4">
            <a:alphaModFix/>
          </a:blip>
          <a:srcRect b="0" l="0" r="0" t="0"/>
          <a:stretch/>
        </p:blipFill>
        <p:spPr>
          <a:xfrm>
            <a:off x="1845500" y="2382599"/>
            <a:ext cx="5200099" cy="2613675"/>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94"/>
          <p:cNvSpPr txBox="1"/>
          <p:nvPr/>
        </p:nvSpPr>
        <p:spPr>
          <a:xfrm>
            <a:off x="457725" y="690050"/>
            <a:ext cx="47301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CRIANDO UMA CONTA NO </a:t>
            </a:r>
            <a:r>
              <a:rPr b="1" i="0" lang="pt-BR" sz="3000" u="none" cap="none" strike="noStrike">
                <a:solidFill>
                  <a:schemeClr val="dk1"/>
                </a:solidFill>
                <a:highlight>
                  <a:schemeClr val="accent6"/>
                </a:highlight>
                <a:latin typeface="DM Sans"/>
                <a:ea typeface="DM Sans"/>
                <a:cs typeface="DM Sans"/>
                <a:sym typeface="DM Sans"/>
              </a:rPr>
              <a:t>GITHUB</a:t>
            </a:r>
            <a:endParaRPr b="1" i="0" sz="4000" u="none" cap="none" strike="noStrike">
              <a:solidFill>
                <a:schemeClr val="dk1"/>
              </a:solidFill>
              <a:highlight>
                <a:schemeClr val="accent6"/>
              </a:highlight>
              <a:latin typeface="DM Sans"/>
              <a:ea typeface="DM Sans"/>
              <a:cs typeface="DM Sans"/>
              <a:sym typeface="DM Sans"/>
            </a:endParaRPr>
          </a:p>
        </p:txBody>
      </p:sp>
      <p:sp>
        <p:nvSpPr>
          <p:cNvPr id="314" name="Google Shape;314;p94"/>
          <p:cNvSpPr txBox="1"/>
          <p:nvPr/>
        </p:nvSpPr>
        <p:spPr>
          <a:xfrm>
            <a:off x="457725" y="2007000"/>
            <a:ext cx="47301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pt-BR" sz="1300" u="none" cap="none" strike="noStrike">
                <a:solidFill>
                  <a:schemeClr val="dk1"/>
                </a:solidFill>
                <a:highlight>
                  <a:schemeClr val="accent6"/>
                </a:highlight>
                <a:latin typeface="DM Sans"/>
                <a:ea typeface="DM Sans"/>
                <a:cs typeface="DM Sans"/>
                <a:sym typeface="DM Sans"/>
              </a:rPr>
              <a:t>Preencha o formulário:</a:t>
            </a:r>
            <a:br>
              <a:rPr b="0" i="0" lang="pt-BR" sz="1300" u="none" cap="none" strike="noStrike">
                <a:solidFill>
                  <a:schemeClr val="dk1"/>
                </a:solidFill>
                <a:latin typeface="DM Sans"/>
                <a:ea typeface="DM Sans"/>
                <a:cs typeface="DM Sans"/>
                <a:sym typeface="DM Sans"/>
              </a:rPr>
            </a:b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Endereço de e-mail (</a:t>
            </a:r>
            <a:r>
              <a:rPr b="1" lang="pt-BR" sz="1300">
                <a:solidFill>
                  <a:schemeClr val="dk1"/>
                </a:solidFill>
                <a:latin typeface="DM Sans"/>
                <a:ea typeface="DM Sans"/>
                <a:cs typeface="DM Sans"/>
                <a:sym typeface="DM Sans"/>
              </a:rPr>
              <a:t>use</a:t>
            </a:r>
            <a:r>
              <a:rPr b="1" i="0" lang="pt-BR" sz="1300" u="none" cap="none" strike="noStrike">
                <a:solidFill>
                  <a:schemeClr val="dk1"/>
                </a:solidFill>
                <a:latin typeface="DM Sans"/>
                <a:ea typeface="DM Sans"/>
                <a:cs typeface="DM Sans"/>
                <a:sym typeface="DM Sans"/>
              </a:rPr>
              <a:t> o mesmo e-mail que você </a:t>
            </a:r>
            <a:r>
              <a:rPr b="1" lang="pt-BR" sz="1300">
                <a:solidFill>
                  <a:schemeClr val="dk1"/>
                </a:solidFill>
                <a:latin typeface="DM Sans"/>
                <a:ea typeface="DM Sans"/>
                <a:cs typeface="DM Sans"/>
                <a:sym typeface="DM Sans"/>
              </a:rPr>
              <a:t>configurou </a:t>
            </a:r>
            <a:r>
              <a:rPr b="1" i="0" lang="pt-BR" sz="1300" u="none" cap="none" strike="noStrike">
                <a:solidFill>
                  <a:schemeClr val="dk1"/>
                </a:solidFill>
                <a:latin typeface="DM Sans"/>
                <a:ea typeface="DM Sans"/>
                <a:cs typeface="DM Sans"/>
                <a:sym typeface="DM Sans"/>
              </a:rPr>
              <a:t>no seu perfil do Git anteriormente</a:t>
            </a:r>
            <a:r>
              <a:rPr b="0" i="0" lang="pt-BR" sz="1300" u="none" cap="none" strike="noStrike">
                <a:solidFill>
                  <a:schemeClr val="dk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Senha</a:t>
            </a:r>
            <a:r>
              <a:rPr lang="pt-BR" sz="1300">
                <a:solidFill>
                  <a:schemeClr val="dk1"/>
                </a:solidFill>
                <a:latin typeface="DM Sans"/>
                <a:ea typeface="DM Sans"/>
                <a:cs typeface="DM Sans"/>
                <a:sym typeface="DM Sans"/>
              </a:rPr>
              <a:t> (</a:t>
            </a:r>
            <a:r>
              <a:rPr b="1" lang="pt-BR" sz="1300">
                <a:solidFill>
                  <a:schemeClr val="dk1"/>
                </a:solidFill>
                <a:latin typeface="DM Sans"/>
                <a:ea typeface="DM Sans"/>
                <a:cs typeface="DM Sans"/>
                <a:sym typeface="DM Sans"/>
              </a:rPr>
              <a:t>existem requisitos de senha a serem seguidos. Garanta que o check ao lado esteja verdinho</a:t>
            </a:r>
            <a:r>
              <a:rPr lang="pt-BR" sz="1300">
                <a:solidFill>
                  <a:schemeClr val="dk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Nome de usuário.</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rPr b="0" i="0" lang="pt-BR" sz="1300" u="none" cap="none" strike="noStrike">
                <a:solidFill>
                  <a:schemeClr val="dk1"/>
                </a:solidFill>
                <a:highlight>
                  <a:schemeClr val="accent6"/>
                </a:highlight>
                <a:latin typeface="DM Sans"/>
                <a:ea typeface="DM Sans"/>
                <a:cs typeface="DM Sans"/>
                <a:sym typeface="DM Sans"/>
              </a:rPr>
              <a:t>Depois, </a:t>
            </a:r>
            <a:r>
              <a:rPr b="1" i="0" lang="pt-BR" sz="1300" u="none" cap="none" strike="noStrike">
                <a:solidFill>
                  <a:schemeClr val="dk1"/>
                </a:solidFill>
                <a:highlight>
                  <a:schemeClr val="accent6"/>
                </a:highlight>
                <a:latin typeface="DM Sans"/>
                <a:ea typeface="DM Sans"/>
                <a:cs typeface="DM Sans"/>
                <a:sym typeface="DM Sans"/>
              </a:rPr>
              <a:t>“Continue”</a:t>
            </a:r>
            <a:r>
              <a:rPr b="0" i="0" lang="pt-BR" sz="1300" u="none" cap="none" strike="noStrike">
                <a:solidFill>
                  <a:schemeClr val="dk1"/>
                </a:solidFill>
                <a:latin typeface="DM Sans"/>
                <a:ea typeface="DM Sans"/>
                <a:cs typeface="DM Sans"/>
                <a:sym typeface="DM Sans"/>
              </a:rPr>
              <a:t>, para verificar sua conta.</a:t>
            </a:r>
            <a:endParaRPr b="0" i="0" sz="1300" u="none" cap="none" strike="noStrike">
              <a:solidFill>
                <a:schemeClr val="dk1"/>
              </a:solidFill>
              <a:latin typeface="DM Sans"/>
              <a:ea typeface="DM Sans"/>
              <a:cs typeface="DM Sans"/>
              <a:sym typeface="DM Sans"/>
            </a:endParaRPr>
          </a:p>
        </p:txBody>
      </p:sp>
      <p:grpSp>
        <p:nvGrpSpPr>
          <p:cNvPr id="315" name="Google Shape;315;p94"/>
          <p:cNvGrpSpPr/>
          <p:nvPr/>
        </p:nvGrpSpPr>
        <p:grpSpPr>
          <a:xfrm>
            <a:off x="5410648" y="1030753"/>
            <a:ext cx="3370979" cy="3081992"/>
            <a:chOff x="726150" y="1143000"/>
            <a:chExt cx="4631101" cy="3847200"/>
          </a:xfrm>
        </p:grpSpPr>
        <p:pic>
          <p:nvPicPr>
            <p:cNvPr id="316" name="Google Shape;316;p94"/>
            <p:cNvPicPr preferRelativeResize="0"/>
            <p:nvPr/>
          </p:nvPicPr>
          <p:blipFill rotWithShape="1">
            <a:blip r:embed="rId3">
              <a:alphaModFix/>
            </a:blip>
            <a:srcRect b="0" l="0" r="0" t="0"/>
            <a:stretch/>
          </p:blipFill>
          <p:spPr>
            <a:xfrm>
              <a:off x="726150" y="1143000"/>
              <a:ext cx="4631101" cy="3847200"/>
            </a:xfrm>
            <a:prstGeom prst="rect">
              <a:avLst/>
            </a:prstGeom>
            <a:noFill/>
            <a:ln>
              <a:noFill/>
            </a:ln>
          </p:spPr>
        </p:pic>
        <p:sp>
          <p:nvSpPr>
            <p:cNvPr id="317" name="Google Shape;317;p94"/>
            <p:cNvSpPr/>
            <p:nvPr/>
          </p:nvSpPr>
          <p:spPr>
            <a:xfrm>
              <a:off x="726150" y="1143000"/>
              <a:ext cx="4631100" cy="384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95"/>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23" name="Google Shape;323;p95"/>
          <p:cNvSpPr txBox="1"/>
          <p:nvPr/>
        </p:nvSpPr>
        <p:spPr>
          <a:xfrm>
            <a:off x="1684200" y="102387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Selecione as imagens solicitadas para confirmar que você não é um robô.</a:t>
            </a:r>
            <a:endParaRPr b="0" i="0" sz="1300" u="none" cap="none" strike="noStrike">
              <a:solidFill>
                <a:schemeClr val="lt1"/>
              </a:solidFill>
              <a:latin typeface="DM Sans"/>
              <a:ea typeface="DM Sans"/>
              <a:cs typeface="DM Sans"/>
              <a:sym typeface="DM Sans"/>
            </a:endParaRPr>
          </a:p>
        </p:txBody>
      </p:sp>
      <p:grpSp>
        <p:nvGrpSpPr>
          <p:cNvPr id="324" name="Google Shape;324;p95"/>
          <p:cNvGrpSpPr/>
          <p:nvPr/>
        </p:nvGrpSpPr>
        <p:grpSpPr>
          <a:xfrm>
            <a:off x="2657747" y="1676787"/>
            <a:ext cx="3828525" cy="3093205"/>
            <a:chOff x="1958196" y="1095639"/>
            <a:chExt cx="4859151" cy="3564011"/>
          </a:xfrm>
        </p:grpSpPr>
        <p:pic>
          <p:nvPicPr>
            <p:cNvPr id="325" name="Google Shape;325;p95"/>
            <p:cNvPicPr preferRelativeResize="0"/>
            <p:nvPr/>
          </p:nvPicPr>
          <p:blipFill rotWithShape="1">
            <a:blip r:embed="rId3">
              <a:alphaModFix/>
            </a:blip>
            <a:srcRect b="0" l="0" r="0" t="0"/>
            <a:stretch/>
          </p:blipFill>
          <p:spPr>
            <a:xfrm>
              <a:off x="1958196" y="1095639"/>
              <a:ext cx="4859151" cy="3564000"/>
            </a:xfrm>
            <a:prstGeom prst="rect">
              <a:avLst/>
            </a:prstGeom>
            <a:noFill/>
            <a:ln cap="flat" cmpd="sng" w="38100">
              <a:solidFill>
                <a:schemeClr val="accent6"/>
              </a:solidFill>
              <a:prstDash val="solid"/>
              <a:round/>
              <a:headEnd len="sm" w="sm" type="none"/>
              <a:tailEnd len="sm" w="sm" type="none"/>
            </a:ln>
          </p:spPr>
        </p:pic>
        <p:sp>
          <p:nvSpPr>
            <p:cNvPr id="326" name="Google Shape;326;p95"/>
            <p:cNvSpPr/>
            <p:nvPr/>
          </p:nvSpPr>
          <p:spPr>
            <a:xfrm>
              <a:off x="1958196" y="1095650"/>
              <a:ext cx="4859100" cy="35640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robo | Ciribaí Praia Hotel" id="327" name="Google Shape;327;p95"/>
          <p:cNvPicPr preferRelativeResize="0"/>
          <p:nvPr/>
        </p:nvPicPr>
        <p:blipFill rotWithShape="1">
          <a:blip r:embed="rId4">
            <a:alphaModFix/>
          </a:blip>
          <a:srcRect b="0" l="0" r="0" t="0"/>
          <a:stretch/>
        </p:blipFill>
        <p:spPr>
          <a:xfrm>
            <a:off x="-76200" y="3797878"/>
            <a:ext cx="2351995" cy="16766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96"/>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33" name="Google Shape;333;p96"/>
          <p:cNvSpPr txBox="1"/>
          <p:nvPr/>
        </p:nvSpPr>
        <p:spPr>
          <a:xfrm>
            <a:off x="1557750" y="117627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O Github pedirá para você verificar o seu e-mail.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rPr lang="pt-BR" sz="1300">
                <a:solidFill>
                  <a:schemeClr val="dk1"/>
                </a:solidFill>
                <a:highlight>
                  <a:srgbClr val="EAFF6A"/>
                </a:highlight>
                <a:latin typeface="DM Sans"/>
                <a:ea typeface="DM Sans"/>
                <a:cs typeface="DM Sans"/>
                <a:sym typeface="DM Sans"/>
              </a:rPr>
              <a:t>Vá ao seu e-mail cadastrado e copie o código de 8 dígitos</a:t>
            </a:r>
            <a:r>
              <a:rPr b="0" i="0" lang="pt-BR" sz="1300" u="none" cap="none" strike="noStrike">
                <a:solidFill>
                  <a:schemeClr val="dk1"/>
                </a:solidFill>
                <a:highlight>
                  <a:srgbClr val="EAFF6A"/>
                </a:highlight>
                <a:latin typeface="DM Sans"/>
                <a:ea typeface="DM Sans"/>
                <a:cs typeface="DM Sans"/>
                <a:sym typeface="DM Sans"/>
              </a:rPr>
              <a:t> recebido para o campo abaixo.</a:t>
            </a:r>
            <a:endParaRPr b="0" i="0" sz="1300" u="none" cap="none" strike="noStrike">
              <a:solidFill>
                <a:schemeClr val="dk1"/>
              </a:solidFill>
              <a:highlight>
                <a:srgbClr val="EAFF6A"/>
              </a:highlight>
              <a:latin typeface="DM Sans"/>
              <a:ea typeface="DM Sans"/>
              <a:cs typeface="DM Sans"/>
              <a:sym typeface="DM Sans"/>
            </a:endParaRPr>
          </a:p>
        </p:txBody>
      </p:sp>
      <p:pic>
        <p:nvPicPr>
          <p:cNvPr descr="robo | Ciribaí Praia Hotel" id="334" name="Google Shape;334;p96"/>
          <p:cNvPicPr preferRelativeResize="0"/>
          <p:nvPr/>
        </p:nvPicPr>
        <p:blipFill rotWithShape="1">
          <a:blip r:embed="rId3">
            <a:alphaModFix/>
          </a:blip>
          <a:srcRect b="0" l="0" r="0" t="0"/>
          <a:stretch/>
        </p:blipFill>
        <p:spPr>
          <a:xfrm>
            <a:off x="-76200" y="3797878"/>
            <a:ext cx="2351995" cy="1676638"/>
          </a:xfrm>
          <a:prstGeom prst="rect">
            <a:avLst/>
          </a:prstGeom>
          <a:noFill/>
          <a:ln>
            <a:noFill/>
          </a:ln>
        </p:spPr>
      </p:pic>
      <p:grpSp>
        <p:nvGrpSpPr>
          <p:cNvPr id="335" name="Google Shape;335;p96"/>
          <p:cNvGrpSpPr/>
          <p:nvPr/>
        </p:nvGrpSpPr>
        <p:grpSpPr>
          <a:xfrm>
            <a:off x="1913463" y="2197390"/>
            <a:ext cx="5317050" cy="1676690"/>
            <a:chOff x="974537" y="2300424"/>
            <a:chExt cx="7194926" cy="2342400"/>
          </a:xfrm>
        </p:grpSpPr>
        <p:pic>
          <p:nvPicPr>
            <p:cNvPr id="336" name="Google Shape;336;p96"/>
            <p:cNvPicPr preferRelativeResize="0"/>
            <p:nvPr/>
          </p:nvPicPr>
          <p:blipFill rotWithShape="1">
            <a:blip r:embed="rId4">
              <a:alphaModFix/>
            </a:blip>
            <a:srcRect b="17823" l="12415" r="11230" t="27754"/>
            <a:stretch/>
          </p:blipFill>
          <p:spPr>
            <a:xfrm>
              <a:off x="974537" y="2300424"/>
              <a:ext cx="7194901" cy="2342400"/>
            </a:xfrm>
            <a:prstGeom prst="rect">
              <a:avLst/>
            </a:prstGeom>
            <a:noFill/>
            <a:ln cap="flat" cmpd="sng" w="38100">
              <a:solidFill>
                <a:schemeClr val="accent6"/>
              </a:solidFill>
              <a:prstDash val="solid"/>
              <a:round/>
              <a:headEnd len="sm" w="sm" type="none"/>
              <a:tailEnd len="sm" w="sm" type="none"/>
            </a:ln>
          </p:spPr>
        </p:pic>
        <p:sp>
          <p:nvSpPr>
            <p:cNvPr id="337" name="Google Shape;337;p96"/>
            <p:cNvSpPr/>
            <p:nvPr/>
          </p:nvSpPr>
          <p:spPr>
            <a:xfrm>
              <a:off x="974563" y="2300424"/>
              <a:ext cx="7194900" cy="23424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97"/>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43" name="Google Shape;343;p97"/>
          <p:cNvSpPr txBox="1"/>
          <p:nvPr/>
        </p:nvSpPr>
        <p:spPr>
          <a:xfrm>
            <a:off x="1684200" y="1163550"/>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600"/>
              <a:buFont typeface="Arial"/>
              <a:buNone/>
            </a:pPr>
            <a:r>
              <a:rPr b="0" i="0" lang="pt-BR" sz="1300" u="none" cap="none" strike="noStrike">
                <a:solidFill>
                  <a:schemeClr val="lt1"/>
                </a:solidFill>
                <a:latin typeface="DM Sans"/>
                <a:ea typeface="DM Sans"/>
                <a:cs typeface="DM Sans"/>
                <a:sym typeface="DM Sans"/>
              </a:rPr>
              <a:t>Depois que você verificar seu e-mail, aparecerá essa tela que indica que sua conta foi criada e agora você precisa fazer algumas configurações.</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rPr lang="pt-BR" sz="1300">
                <a:solidFill>
                  <a:schemeClr val="lt1"/>
                </a:solidFill>
                <a:latin typeface="DM Sans"/>
                <a:ea typeface="DM Sans"/>
                <a:cs typeface="DM Sans"/>
                <a:sym typeface="DM Sans"/>
              </a:rPr>
              <a:t>Clicar em </a:t>
            </a:r>
            <a:r>
              <a:rPr lang="pt-BR" sz="1300">
                <a:solidFill>
                  <a:schemeClr val="dk1"/>
                </a:solidFill>
                <a:highlight>
                  <a:srgbClr val="EAFF6A"/>
                </a:highlight>
                <a:latin typeface="DM Sans"/>
                <a:ea typeface="DM Sans"/>
                <a:cs typeface="DM Sans"/>
                <a:sym typeface="DM Sans"/>
              </a:rPr>
              <a:t>Just me.</a:t>
            </a:r>
            <a:endParaRPr b="0" i="0" sz="1300" u="none" cap="none" strike="noStrike">
              <a:solidFill>
                <a:schemeClr val="dk1"/>
              </a:solidFill>
              <a:highlight>
                <a:srgbClr val="EAFF6A"/>
              </a:highlight>
              <a:latin typeface="DM Sans"/>
              <a:ea typeface="DM Sans"/>
              <a:cs typeface="DM Sans"/>
              <a:sym typeface="DM Sans"/>
            </a:endParaRPr>
          </a:p>
        </p:txBody>
      </p:sp>
      <p:pic>
        <p:nvPicPr>
          <p:cNvPr descr="robo | Ciribaí Praia Hotel" id="344" name="Google Shape;344;p97"/>
          <p:cNvPicPr preferRelativeResize="0"/>
          <p:nvPr/>
        </p:nvPicPr>
        <p:blipFill rotWithShape="1">
          <a:blip r:embed="rId3">
            <a:alphaModFix/>
          </a:blip>
          <a:srcRect b="0" l="0" r="0" t="0"/>
          <a:stretch/>
        </p:blipFill>
        <p:spPr>
          <a:xfrm>
            <a:off x="-76200" y="3797878"/>
            <a:ext cx="2351995" cy="1676638"/>
          </a:xfrm>
          <a:prstGeom prst="rect">
            <a:avLst/>
          </a:prstGeom>
          <a:noFill/>
          <a:ln>
            <a:noFill/>
          </a:ln>
        </p:spPr>
      </p:pic>
      <p:grpSp>
        <p:nvGrpSpPr>
          <p:cNvPr id="345" name="Google Shape;345;p97"/>
          <p:cNvGrpSpPr/>
          <p:nvPr/>
        </p:nvGrpSpPr>
        <p:grpSpPr>
          <a:xfrm>
            <a:off x="2137680" y="2059484"/>
            <a:ext cx="4868645" cy="2517375"/>
            <a:chOff x="1500350" y="1254790"/>
            <a:chExt cx="6143400" cy="3110174"/>
          </a:xfrm>
        </p:grpSpPr>
        <p:pic>
          <p:nvPicPr>
            <p:cNvPr id="346" name="Google Shape;346;p97"/>
            <p:cNvPicPr preferRelativeResize="0"/>
            <p:nvPr/>
          </p:nvPicPr>
          <p:blipFill rotWithShape="1">
            <a:blip r:embed="rId4">
              <a:alphaModFix/>
            </a:blip>
            <a:srcRect b="0" l="0" r="0" t="0"/>
            <a:stretch/>
          </p:blipFill>
          <p:spPr>
            <a:xfrm>
              <a:off x="1520307" y="1254790"/>
              <a:ext cx="6103388" cy="3110174"/>
            </a:xfrm>
            <a:prstGeom prst="rect">
              <a:avLst/>
            </a:prstGeom>
            <a:noFill/>
            <a:ln cap="flat" cmpd="sng" w="38100">
              <a:solidFill>
                <a:schemeClr val="accent6"/>
              </a:solidFill>
              <a:prstDash val="solid"/>
              <a:round/>
              <a:headEnd len="sm" w="sm" type="none"/>
              <a:tailEnd len="sm" w="sm" type="none"/>
            </a:ln>
          </p:spPr>
        </p:pic>
        <p:sp>
          <p:nvSpPr>
            <p:cNvPr id="347" name="Google Shape;347;p97"/>
            <p:cNvSpPr/>
            <p:nvPr/>
          </p:nvSpPr>
          <p:spPr>
            <a:xfrm>
              <a:off x="1500350" y="1254790"/>
              <a:ext cx="6143400" cy="31101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98"/>
          <p:cNvSpPr txBox="1"/>
          <p:nvPr/>
        </p:nvSpPr>
        <p:spPr>
          <a:xfrm>
            <a:off x="457725" y="690050"/>
            <a:ext cx="47301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CRIANDO UMA CONTA NO </a:t>
            </a:r>
            <a:r>
              <a:rPr b="1" i="0" lang="pt-BR" sz="3000" u="none" cap="none" strike="noStrike">
                <a:solidFill>
                  <a:schemeClr val="dk1"/>
                </a:solidFill>
                <a:highlight>
                  <a:schemeClr val="accent6"/>
                </a:highlight>
                <a:latin typeface="DM Sans"/>
                <a:ea typeface="DM Sans"/>
                <a:cs typeface="DM Sans"/>
                <a:sym typeface="DM Sans"/>
              </a:rPr>
              <a:t>GITHUB</a:t>
            </a:r>
            <a:endParaRPr b="1" i="0" sz="4000" u="none" cap="none" strike="noStrike">
              <a:solidFill>
                <a:schemeClr val="dk1"/>
              </a:solidFill>
              <a:highlight>
                <a:schemeClr val="accent6"/>
              </a:highlight>
              <a:latin typeface="DM Sans"/>
              <a:ea typeface="DM Sans"/>
              <a:cs typeface="DM Sans"/>
              <a:sym typeface="DM Sans"/>
            </a:endParaRPr>
          </a:p>
        </p:txBody>
      </p:sp>
      <p:sp>
        <p:nvSpPr>
          <p:cNvPr id="353" name="Google Shape;353;p98"/>
          <p:cNvSpPr txBox="1"/>
          <p:nvPr/>
        </p:nvSpPr>
        <p:spPr>
          <a:xfrm>
            <a:off x="457725" y="2388000"/>
            <a:ext cx="3412500" cy="118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pt-BR" sz="1300" u="none" cap="none" strike="noStrike">
                <a:solidFill>
                  <a:schemeClr val="dk1"/>
                </a:solidFill>
                <a:latin typeface="DM Sans"/>
                <a:ea typeface="DM Sans"/>
                <a:cs typeface="DM Sans"/>
                <a:sym typeface="DM Sans"/>
              </a:rPr>
              <a:t>Indique os recursos que você tem interesse em usar no GitHub.</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rPr lang="pt-BR" sz="1300">
                <a:solidFill>
                  <a:schemeClr val="dk1"/>
                </a:solidFill>
                <a:highlight>
                  <a:srgbClr val="EAFF6A"/>
                </a:highlight>
                <a:latin typeface="DM Sans"/>
                <a:ea typeface="DM Sans"/>
                <a:cs typeface="DM Sans"/>
                <a:sym typeface="DM Sans"/>
              </a:rPr>
              <a:t>De primeiro momento não é necessário selecionar nenhum recurso</a:t>
            </a:r>
            <a:r>
              <a:rPr lang="pt-BR" sz="1300">
                <a:solidFill>
                  <a:schemeClr val="dk1"/>
                </a:solidFill>
                <a:latin typeface="DM Sans"/>
                <a:ea typeface="DM Sans"/>
                <a:cs typeface="DM Sans"/>
                <a:sym typeface="DM Sans"/>
              </a:rPr>
              <a:t>.</a:t>
            </a:r>
            <a:endParaRPr sz="130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t/>
            </a:r>
            <a:endParaRPr b="0" i="0" sz="1300" u="none" cap="none" strike="noStrike">
              <a:solidFill>
                <a:schemeClr val="dk1"/>
              </a:solidFill>
              <a:highlight>
                <a:schemeClr val="accent6"/>
              </a:highlight>
              <a:latin typeface="DM Sans"/>
              <a:ea typeface="DM Sans"/>
              <a:cs typeface="DM Sans"/>
              <a:sym typeface="DM Sans"/>
            </a:endParaRPr>
          </a:p>
        </p:txBody>
      </p:sp>
      <p:grpSp>
        <p:nvGrpSpPr>
          <p:cNvPr id="354" name="Google Shape;354;p98"/>
          <p:cNvGrpSpPr/>
          <p:nvPr/>
        </p:nvGrpSpPr>
        <p:grpSpPr>
          <a:xfrm>
            <a:off x="5187824" y="1016584"/>
            <a:ext cx="3696383" cy="3110339"/>
            <a:chOff x="2493034" y="1281099"/>
            <a:chExt cx="4140678" cy="3378600"/>
          </a:xfrm>
        </p:grpSpPr>
        <p:pic>
          <p:nvPicPr>
            <p:cNvPr id="355" name="Google Shape;355;p98"/>
            <p:cNvPicPr preferRelativeResize="0"/>
            <p:nvPr/>
          </p:nvPicPr>
          <p:blipFill rotWithShape="1">
            <a:blip r:embed="rId3">
              <a:alphaModFix/>
            </a:blip>
            <a:srcRect b="0" l="0" r="0" t="0"/>
            <a:stretch/>
          </p:blipFill>
          <p:spPr>
            <a:xfrm>
              <a:off x="2493034" y="1281099"/>
              <a:ext cx="4140678" cy="3378509"/>
            </a:xfrm>
            <a:prstGeom prst="rect">
              <a:avLst/>
            </a:prstGeom>
            <a:noFill/>
            <a:ln>
              <a:noFill/>
            </a:ln>
          </p:spPr>
        </p:pic>
        <p:sp>
          <p:nvSpPr>
            <p:cNvPr id="356" name="Google Shape;356;p98"/>
            <p:cNvSpPr/>
            <p:nvPr/>
          </p:nvSpPr>
          <p:spPr>
            <a:xfrm>
              <a:off x="2493034" y="1281099"/>
              <a:ext cx="4140600" cy="337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robo | Ciribaí Praia Hotel" id="357" name="Google Shape;357;p98"/>
          <p:cNvPicPr preferRelativeResize="0"/>
          <p:nvPr/>
        </p:nvPicPr>
        <p:blipFill rotWithShape="1">
          <a:blip r:embed="rId4">
            <a:alphaModFix/>
          </a:blip>
          <a:srcRect b="0" l="0" r="0" t="0"/>
          <a:stretch/>
        </p:blipFill>
        <p:spPr>
          <a:xfrm>
            <a:off x="-76200" y="3797878"/>
            <a:ext cx="2351995" cy="16766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99"/>
          <p:cNvSpPr txBox="1"/>
          <p:nvPr/>
        </p:nvSpPr>
        <p:spPr>
          <a:xfrm>
            <a:off x="457725" y="690050"/>
            <a:ext cx="4730100" cy="11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CRIANDO UMA CONTA NO </a:t>
            </a:r>
            <a:r>
              <a:rPr b="1" i="0" lang="pt-BR" sz="3000" u="none" cap="none" strike="noStrike">
                <a:solidFill>
                  <a:schemeClr val="dk1"/>
                </a:solidFill>
                <a:highlight>
                  <a:schemeClr val="accent6"/>
                </a:highlight>
                <a:latin typeface="DM Sans"/>
                <a:ea typeface="DM Sans"/>
                <a:cs typeface="DM Sans"/>
                <a:sym typeface="DM Sans"/>
              </a:rPr>
              <a:t>GITHUB</a:t>
            </a:r>
            <a:endParaRPr b="1" i="0" sz="4000" u="none" cap="none" strike="noStrike">
              <a:solidFill>
                <a:schemeClr val="dk1"/>
              </a:solidFill>
              <a:highlight>
                <a:schemeClr val="accent6"/>
              </a:highlight>
              <a:latin typeface="DM Sans"/>
              <a:ea typeface="DM Sans"/>
              <a:cs typeface="DM Sans"/>
              <a:sym typeface="DM Sans"/>
            </a:endParaRPr>
          </a:p>
        </p:txBody>
      </p:sp>
      <p:sp>
        <p:nvSpPr>
          <p:cNvPr id="363" name="Google Shape;363;p99"/>
          <p:cNvSpPr txBox="1"/>
          <p:nvPr/>
        </p:nvSpPr>
        <p:spPr>
          <a:xfrm>
            <a:off x="457725" y="2388000"/>
            <a:ext cx="3862800" cy="107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Vamos utilizar uma conta gratuita (Free) no GitHub, para isso clique</a:t>
            </a:r>
            <a:r>
              <a:rPr lang="pt-BR" sz="1300">
                <a:solidFill>
                  <a:schemeClr val="dk1"/>
                </a:solidFill>
                <a:latin typeface="DM Sans"/>
                <a:ea typeface="DM Sans"/>
                <a:cs typeface="DM Sans"/>
                <a:sym typeface="DM Sans"/>
              </a:rPr>
              <a:t> em</a:t>
            </a:r>
            <a:r>
              <a:rPr b="0" i="0" lang="pt-BR" sz="1300" u="none" cap="none" strike="noStrike">
                <a:solidFill>
                  <a:schemeClr val="dk1"/>
                </a:solidFill>
                <a:latin typeface="DM Sans"/>
                <a:ea typeface="DM Sans"/>
                <a:cs typeface="DM Sans"/>
                <a:sym typeface="DM Sans"/>
              </a:rPr>
              <a:t> </a:t>
            </a:r>
            <a:r>
              <a:rPr b="0" i="0" lang="pt-BR" sz="1300" u="none" cap="none" strike="noStrike">
                <a:solidFill>
                  <a:schemeClr val="dk1"/>
                </a:solidFill>
                <a:highlight>
                  <a:srgbClr val="EAFF6A"/>
                </a:highlight>
                <a:latin typeface="DM Sans"/>
                <a:ea typeface="DM Sans"/>
                <a:cs typeface="DM Sans"/>
                <a:sym typeface="DM Sans"/>
              </a:rPr>
              <a:t>“Continue for free”.</a:t>
            </a:r>
            <a:endParaRPr b="0" i="0" sz="1300" u="none" cap="none" strike="noStrike">
              <a:solidFill>
                <a:schemeClr val="dk1"/>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t/>
            </a:r>
            <a:endParaRPr b="0" i="0" sz="1300" u="none" cap="none" strike="noStrike">
              <a:solidFill>
                <a:schemeClr val="dk1"/>
              </a:solidFill>
              <a:highlight>
                <a:schemeClr val="accent6"/>
              </a:highlight>
              <a:latin typeface="DM Sans"/>
              <a:ea typeface="DM Sans"/>
              <a:cs typeface="DM Sans"/>
              <a:sym typeface="DM Sans"/>
            </a:endParaRPr>
          </a:p>
        </p:txBody>
      </p:sp>
      <p:pic>
        <p:nvPicPr>
          <p:cNvPr descr="robo | Ciribaí Praia Hotel" id="364" name="Google Shape;364;p99"/>
          <p:cNvPicPr preferRelativeResize="0"/>
          <p:nvPr/>
        </p:nvPicPr>
        <p:blipFill rotWithShape="1">
          <a:blip r:embed="rId3">
            <a:alphaModFix/>
          </a:blip>
          <a:srcRect b="0" l="0" r="0" t="0"/>
          <a:stretch/>
        </p:blipFill>
        <p:spPr>
          <a:xfrm>
            <a:off x="-76200" y="3797878"/>
            <a:ext cx="2351995" cy="1676638"/>
          </a:xfrm>
          <a:prstGeom prst="rect">
            <a:avLst/>
          </a:prstGeom>
          <a:noFill/>
          <a:ln>
            <a:noFill/>
          </a:ln>
        </p:spPr>
      </p:pic>
      <p:grpSp>
        <p:nvGrpSpPr>
          <p:cNvPr id="365" name="Google Shape;365;p99"/>
          <p:cNvGrpSpPr/>
          <p:nvPr/>
        </p:nvGrpSpPr>
        <p:grpSpPr>
          <a:xfrm>
            <a:off x="5187817" y="1063715"/>
            <a:ext cx="3696385" cy="3016076"/>
            <a:chOff x="2493034" y="1281099"/>
            <a:chExt cx="4140680" cy="3378600"/>
          </a:xfrm>
        </p:grpSpPr>
        <p:pic>
          <p:nvPicPr>
            <p:cNvPr id="366" name="Google Shape;366;p99"/>
            <p:cNvPicPr preferRelativeResize="0"/>
            <p:nvPr/>
          </p:nvPicPr>
          <p:blipFill rotWithShape="1">
            <a:blip r:embed="rId4">
              <a:alphaModFix/>
            </a:blip>
            <a:srcRect b="0" l="0" r="0" t="0"/>
            <a:stretch/>
          </p:blipFill>
          <p:spPr>
            <a:xfrm>
              <a:off x="2493034" y="1281099"/>
              <a:ext cx="4140680" cy="3378510"/>
            </a:xfrm>
            <a:prstGeom prst="rect">
              <a:avLst/>
            </a:prstGeom>
            <a:noFill/>
            <a:ln>
              <a:noFill/>
            </a:ln>
          </p:spPr>
        </p:pic>
        <p:sp>
          <p:nvSpPr>
            <p:cNvPr id="367" name="Google Shape;367;p99"/>
            <p:cNvSpPr/>
            <p:nvPr/>
          </p:nvSpPr>
          <p:spPr>
            <a:xfrm>
              <a:off x="2493034" y="1281099"/>
              <a:ext cx="4140600" cy="337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00"/>
          <p:cNvSpPr txBox="1"/>
          <p:nvPr/>
        </p:nvSpPr>
        <p:spPr>
          <a:xfrm>
            <a:off x="1317750" y="345975"/>
            <a:ext cx="6508500" cy="1254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CRIANDO UMA CONTA NO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3500"/>
              <a:buFont typeface="Arial"/>
              <a:buNone/>
            </a:pPr>
            <a:r>
              <a:t/>
            </a:r>
            <a:endParaRPr b="1" i="0" sz="3500" u="none" cap="none" strike="noStrike">
              <a:solidFill>
                <a:schemeClr val="lt1"/>
              </a:solidFill>
              <a:latin typeface="DM Sans"/>
              <a:ea typeface="DM Sans"/>
              <a:cs typeface="DM Sans"/>
              <a:sym typeface="DM Sans"/>
            </a:endParaRPr>
          </a:p>
        </p:txBody>
      </p:sp>
      <p:sp>
        <p:nvSpPr>
          <p:cNvPr id="373" name="Google Shape;373;p100"/>
          <p:cNvSpPr txBox="1"/>
          <p:nvPr/>
        </p:nvSpPr>
        <p:spPr>
          <a:xfrm>
            <a:off x="1684200" y="1023875"/>
            <a:ext cx="5775600" cy="80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Depois que finalizar a configuração, aparecerá </a:t>
            </a:r>
            <a:r>
              <a:rPr lang="pt-BR" sz="1300">
                <a:solidFill>
                  <a:schemeClr val="lt1"/>
                </a:solidFill>
                <a:latin typeface="DM Sans"/>
                <a:ea typeface="DM Sans"/>
                <a:cs typeface="DM Sans"/>
                <a:sym typeface="DM Sans"/>
              </a:rPr>
              <a:t>essa </a:t>
            </a:r>
            <a:r>
              <a:rPr b="0" i="0" lang="pt-BR" sz="1300" u="none" cap="none" strike="noStrike">
                <a:solidFill>
                  <a:schemeClr val="lt1"/>
                </a:solidFill>
                <a:latin typeface="DM Sans"/>
                <a:ea typeface="DM Sans"/>
                <a:cs typeface="DM Sans"/>
                <a:sym typeface="DM Sans"/>
              </a:rPr>
              <a:t>tela indicando que a sua conta está pronta para ser usada, e </a:t>
            </a:r>
            <a:r>
              <a:rPr b="1" i="0" lang="pt-BR" sz="1300" u="none" cap="none" strike="noStrike">
                <a:solidFill>
                  <a:schemeClr val="lt1"/>
                </a:solidFill>
                <a:latin typeface="DM Sans"/>
                <a:ea typeface="DM Sans"/>
                <a:cs typeface="DM Sans"/>
                <a:sym typeface="DM Sans"/>
              </a:rPr>
              <a:t>permite que você crie o seu primeiro repositório</a:t>
            </a:r>
            <a:r>
              <a:rPr b="0" i="0" lang="pt-BR" sz="1300" u="none" cap="none" strike="noStrike">
                <a:solidFill>
                  <a:schemeClr val="lt1"/>
                </a:solidFill>
                <a:latin typeface="DM Sans"/>
                <a:ea typeface="DM Sans"/>
                <a:cs typeface="DM Sans"/>
                <a:sym typeface="DM Sans"/>
              </a:rPr>
              <a:t> em</a:t>
            </a:r>
            <a:r>
              <a:rPr b="0" i="0" lang="pt-BR" sz="1300" u="none" cap="none" strike="noStrike">
                <a:solidFill>
                  <a:schemeClr val="dk1"/>
                </a:solidFill>
                <a:latin typeface="DM Sans"/>
                <a:ea typeface="DM Sans"/>
                <a:cs typeface="DM Sans"/>
                <a:sym typeface="DM Sans"/>
              </a:rPr>
              <a:t> </a:t>
            </a:r>
            <a:r>
              <a:rPr b="0" i="0" lang="pt-BR" sz="1300" u="none" cap="none" strike="noStrike">
                <a:solidFill>
                  <a:schemeClr val="dk1"/>
                </a:solidFill>
                <a:highlight>
                  <a:schemeClr val="accent6"/>
                </a:highlight>
                <a:latin typeface="DM Sans"/>
                <a:ea typeface="DM Sans"/>
                <a:cs typeface="DM Sans"/>
                <a:sym typeface="DM Sans"/>
              </a:rPr>
              <a:t>“Create repository”.</a:t>
            </a:r>
            <a:endParaRPr b="0" i="0" sz="13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p:txBody>
      </p:sp>
      <p:pic>
        <p:nvPicPr>
          <p:cNvPr descr="robo | Ciribaí Praia Hotel" id="374" name="Google Shape;374;p100"/>
          <p:cNvPicPr preferRelativeResize="0"/>
          <p:nvPr/>
        </p:nvPicPr>
        <p:blipFill rotWithShape="1">
          <a:blip r:embed="rId3">
            <a:alphaModFix/>
          </a:blip>
          <a:srcRect b="0" l="0" r="0" t="0"/>
          <a:stretch/>
        </p:blipFill>
        <p:spPr>
          <a:xfrm>
            <a:off x="-76200" y="3797878"/>
            <a:ext cx="2351995" cy="1676638"/>
          </a:xfrm>
          <a:prstGeom prst="rect">
            <a:avLst/>
          </a:prstGeom>
          <a:noFill/>
          <a:ln>
            <a:noFill/>
          </a:ln>
        </p:spPr>
      </p:pic>
      <p:grpSp>
        <p:nvGrpSpPr>
          <p:cNvPr id="375" name="Google Shape;375;p100"/>
          <p:cNvGrpSpPr/>
          <p:nvPr/>
        </p:nvGrpSpPr>
        <p:grpSpPr>
          <a:xfrm>
            <a:off x="2254557" y="1931622"/>
            <a:ext cx="4634893" cy="2931647"/>
            <a:chOff x="1524200" y="1505700"/>
            <a:chExt cx="4100224" cy="2933701"/>
          </a:xfrm>
        </p:grpSpPr>
        <p:pic>
          <p:nvPicPr>
            <p:cNvPr id="376" name="Google Shape;376;p100"/>
            <p:cNvPicPr preferRelativeResize="0"/>
            <p:nvPr/>
          </p:nvPicPr>
          <p:blipFill rotWithShape="1">
            <a:blip r:embed="rId4">
              <a:alphaModFix/>
            </a:blip>
            <a:srcRect b="0" l="0" r="0" t="0"/>
            <a:stretch/>
          </p:blipFill>
          <p:spPr>
            <a:xfrm>
              <a:off x="1524200" y="1505700"/>
              <a:ext cx="4100224" cy="2933701"/>
            </a:xfrm>
            <a:prstGeom prst="rect">
              <a:avLst/>
            </a:prstGeom>
            <a:noFill/>
            <a:ln>
              <a:noFill/>
            </a:ln>
          </p:spPr>
        </p:pic>
        <p:sp>
          <p:nvSpPr>
            <p:cNvPr id="377" name="Google Shape;377;p100"/>
            <p:cNvSpPr/>
            <p:nvPr/>
          </p:nvSpPr>
          <p:spPr>
            <a:xfrm>
              <a:off x="1524200" y="1505700"/>
              <a:ext cx="4100100" cy="29337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01"/>
          <p:cNvSpPr txBox="1"/>
          <p:nvPr/>
        </p:nvSpPr>
        <p:spPr>
          <a:xfrm>
            <a:off x="457725" y="690050"/>
            <a:ext cx="4730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i="0" lang="pt-BR" sz="3500" u="none" cap="none" strike="noStrike">
                <a:solidFill>
                  <a:schemeClr val="dk1"/>
                </a:solidFill>
                <a:latin typeface="DM Sans"/>
                <a:ea typeface="DM Sans"/>
                <a:cs typeface="DM Sans"/>
                <a:sym typeface="DM Sans"/>
              </a:rPr>
              <a:t>CRIANDO UM </a:t>
            </a:r>
            <a:r>
              <a:rPr b="1" i="0" lang="pt-BR" sz="3500" u="none" cap="none" strike="noStrike">
                <a:solidFill>
                  <a:schemeClr val="dk1"/>
                </a:solidFill>
                <a:highlight>
                  <a:schemeClr val="accent6"/>
                </a:highlight>
                <a:latin typeface="DM Sans"/>
                <a:ea typeface="DM Sans"/>
                <a:cs typeface="DM Sans"/>
                <a:sym typeface="DM Sans"/>
              </a:rPr>
              <a:t>REPOSITÓRIO</a:t>
            </a:r>
            <a:endParaRPr b="1" i="0" sz="3500" u="none" cap="none" strike="noStrike">
              <a:solidFill>
                <a:schemeClr val="dk1"/>
              </a:solidFill>
              <a:highlight>
                <a:schemeClr val="accent6"/>
              </a:highlight>
              <a:latin typeface="DM Sans"/>
              <a:ea typeface="DM Sans"/>
              <a:cs typeface="DM Sans"/>
              <a:sym typeface="DM Sans"/>
            </a:endParaRPr>
          </a:p>
        </p:txBody>
      </p:sp>
      <p:sp>
        <p:nvSpPr>
          <p:cNvPr id="383" name="Google Shape;383;p101"/>
          <p:cNvSpPr txBox="1"/>
          <p:nvPr/>
        </p:nvSpPr>
        <p:spPr>
          <a:xfrm>
            <a:off x="457725" y="2083200"/>
            <a:ext cx="3886800" cy="291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600"/>
              <a:buFont typeface="Arial"/>
              <a:buNone/>
            </a:pPr>
            <a:r>
              <a:rPr b="0" i="0" lang="pt-BR" sz="1300" u="none" cap="none" strike="noStrike">
                <a:solidFill>
                  <a:schemeClr val="dk1"/>
                </a:solidFill>
                <a:latin typeface="DM Sans"/>
                <a:ea typeface="DM Sans"/>
                <a:cs typeface="DM Sans"/>
                <a:sym typeface="DM Sans"/>
              </a:rPr>
              <a:t>Por exemplo, ele poderia se chamar </a:t>
            </a:r>
            <a:r>
              <a:rPr b="0" i="0" lang="pt-BR" sz="1300" u="none" cap="none" strike="noStrike">
                <a:solidFill>
                  <a:schemeClr val="dk1"/>
                </a:solidFill>
                <a:highlight>
                  <a:schemeClr val="accent6"/>
                </a:highlight>
                <a:latin typeface="DM Sans"/>
                <a:ea typeface="DM Sans"/>
                <a:cs typeface="DM Sans"/>
                <a:sym typeface="DM Sans"/>
              </a:rPr>
              <a:t>“primeiroprojeto”,</a:t>
            </a:r>
            <a:r>
              <a:rPr b="0" i="0" lang="pt-BR" sz="1300" u="none" cap="none" strike="noStrike">
                <a:solidFill>
                  <a:schemeClr val="dk1"/>
                </a:solidFill>
                <a:latin typeface="DM Sans"/>
                <a:ea typeface="DM Sans"/>
                <a:cs typeface="DM Sans"/>
                <a:sym typeface="DM Sans"/>
              </a:rPr>
              <a:t> para que você teste seu repositó</a:t>
            </a:r>
            <a:r>
              <a:rPr lang="pt-BR" sz="1300">
                <a:solidFill>
                  <a:schemeClr val="dk1"/>
                </a:solidFill>
                <a:latin typeface="DM Sans"/>
                <a:ea typeface="DM Sans"/>
                <a:cs typeface="DM Sans"/>
                <a:sym typeface="DM Sans"/>
              </a:rPr>
              <a:t>r</a:t>
            </a:r>
            <a:r>
              <a:rPr b="0" i="0" lang="pt-BR" sz="1300" u="none" cap="none" strike="noStrike">
                <a:solidFill>
                  <a:schemeClr val="dk1"/>
                </a:solidFill>
                <a:latin typeface="DM Sans"/>
                <a:ea typeface="DM Sans"/>
                <a:cs typeface="DM Sans"/>
                <a:sym typeface="DM Sans"/>
              </a:rPr>
              <a:t>io com os arquivos</a:t>
            </a:r>
            <a:r>
              <a:rPr lang="pt-BR" sz="1300">
                <a:solidFill>
                  <a:schemeClr val="dk1"/>
                </a:solidFill>
                <a:latin typeface="DM Sans"/>
                <a:ea typeface="DM Sans"/>
                <a:cs typeface="DM Sans"/>
                <a:sym typeface="DM Sans"/>
              </a:rPr>
              <a:t> que criamos na aula passada.</a:t>
            </a:r>
            <a:endParaRPr sz="13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800"/>
              <a:buFont typeface="Arial"/>
              <a:buNone/>
            </a:pPr>
            <a:r>
              <a:rPr b="1" lang="pt-BR" sz="1300">
                <a:solidFill>
                  <a:schemeClr val="dk1"/>
                </a:solidFill>
                <a:highlight>
                  <a:srgbClr val="EAFF6A"/>
                </a:highlight>
                <a:latin typeface="DM Sans"/>
                <a:ea typeface="DM Sans"/>
                <a:cs typeface="DM Sans"/>
                <a:sym typeface="DM Sans"/>
              </a:rPr>
              <a:t>Obs</a:t>
            </a:r>
            <a:r>
              <a:rPr b="1" lang="pt-BR" sz="1300">
                <a:solidFill>
                  <a:schemeClr val="dk1"/>
                </a:solidFill>
                <a:highlight>
                  <a:srgbClr val="EAFF6A"/>
                </a:highlight>
                <a:latin typeface="DM Sans"/>
                <a:ea typeface="DM Sans"/>
                <a:cs typeface="DM Sans"/>
                <a:sym typeface="DM Sans"/>
              </a:rPr>
              <a:t>.</a:t>
            </a:r>
            <a:r>
              <a:rPr lang="pt-BR" sz="1300">
                <a:solidFill>
                  <a:schemeClr val="dk1"/>
                </a:solidFill>
                <a:highlight>
                  <a:srgbClr val="EAFF6A"/>
                </a:highlight>
                <a:latin typeface="DM Sans"/>
                <a:ea typeface="DM Sans"/>
                <a:cs typeface="DM Sans"/>
                <a:sym typeface="DM Sans"/>
              </a:rPr>
              <a:t>: É necessário seguir as regrinhas da última aula: não ter acento, não ter espaço, não é indicado utilizar letras maiúsculas, para separar palavras use tracinho, etc.</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Escolh</a:t>
            </a:r>
            <a:r>
              <a:rPr lang="pt-BR" sz="1300">
                <a:solidFill>
                  <a:schemeClr val="dk1"/>
                </a:solidFill>
                <a:latin typeface="DM Sans"/>
                <a:ea typeface="DM Sans"/>
                <a:cs typeface="DM Sans"/>
                <a:sym typeface="DM Sans"/>
              </a:rPr>
              <a:t>a</a:t>
            </a:r>
            <a:r>
              <a:rPr b="0" i="0" lang="pt-BR" sz="1300" u="none" cap="none" strike="noStrike">
                <a:solidFill>
                  <a:schemeClr val="dk1"/>
                </a:solidFill>
                <a:latin typeface="DM Sans"/>
                <a:ea typeface="DM Sans"/>
                <a:cs typeface="DM Sans"/>
                <a:sym typeface="DM Sans"/>
              </a:rPr>
              <a:t> entre </a:t>
            </a:r>
            <a:r>
              <a:rPr b="1" i="0" lang="pt-BR" sz="1300" u="none" cap="none" strike="noStrike">
                <a:solidFill>
                  <a:schemeClr val="dk1"/>
                </a:solidFill>
                <a:latin typeface="DM Sans"/>
                <a:ea typeface="DM Sans"/>
                <a:cs typeface="DM Sans"/>
                <a:sym typeface="DM Sans"/>
              </a:rPr>
              <a:t>“público”</a:t>
            </a:r>
            <a:r>
              <a:rPr b="0" i="0" lang="pt-BR" sz="1300" u="none" cap="none" strike="noStrike">
                <a:solidFill>
                  <a:schemeClr val="dk1"/>
                </a:solidFill>
                <a:latin typeface="DM Sans"/>
                <a:ea typeface="DM Sans"/>
                <a:cs typeface="DM Sans"/>
                <a:sym typeface="DM Sans"/>
              </a:rPr>
              <a:t> ou </a:t>
            </a:r>
            <a:r>
              <a:rPr b="1" i="0" lang="pt-BR" sz="1300" u="none" cap="none" strike="noStrike">
                <a:solidFill>
                  <a:schemeClr val="dk1"/>
                </a:solidFill>
                <a:latin typeface="DM Sans"/>
                <a:ea typeface="DM Sans"/>
                <a:cs typeface="DM Sans"/>
                <a:sym typeface="DM Sans"/>
              </a:rPr>
              <a:t>“privado”</a:t>
            </a:r>
            <a:r>
              <a:rPr b="0" i="0" lang="pt-BR" sz="1300" u="none" cap="none" strike="noStrike">
                <a:solidFill>
                  <a:schemeClr val="dk1"/>
                </a:solidFill>
                <a:latin typeface="DM Sans"/>
                <a:ea typeface="DM Sans"/>
                <a:cs typeface="DM Sans"/>
                <a:sym typeface="DM Sans"/>
              </a:rPr>
              <a:t> e depois, cli</a:t>
            </a:r>
            <a:r>
              <a:rPr lang="pt-BR" sz="1300">
                <a:solidFill>
                  <a:schemeClr val="dk1"/>
                </a:solidFill>
                <a:latin typeface="DM Sans"/>
                <a:ea typeface="DM Sans"/>
                <a:cs typeface="DM Sans"/>
                <a:sym typeface="DM Sans"/>
              </a:rPr>
              <a:t>que</a:t>
            </a:r>
            <a:r>
              <a:rPr b="0" i="0" lang="pt-BR" sz="1300" u="none" cap="none" strike="noStrike">
                <a:solidFill>
                  <a:schemeClr val="dk1"/>
                </a:solidFill>
                <a:latin typeface="DM Sans"/>
                <a:ea typeface="DM Sans"/>
                <a:cs typeface="DM Sans"/>
                <a:sym typeface="DM Sans"/>
              </a:rPr>
              <a:t> em </a:t>
            </a:r>
            <a:r>
              <a:rPr b="1" i="0" lang="pt-BR" sz="1300" u="none" cap="none" strike="noStrike">
                <a:solidFill>
                  <a:schemeClr val="dk1"/>
                </a:solidFill>
                <a:latin typeface="DM Sans"/>
                <a:ea typeface="DM Sans"/>
                <a:cs typeface="DM Sans"/>
                <a:sym typeface="DM Sans"/>
              </a:rPr>
              <a:t>“Create repository”</a:t>
            </a:r>
            <a:r>
              <a:rPr b="0" i="0" lang="pt-BR" sz="1300" u="none" cap="none" strike="noStrike">
                <a:solidFill>
                  <a:schemeClr val="dk1"/>
                </a:solidFill>
                <a:latin typeface="DM Sans"/>
                <a:ea typeface="DM Sans"/>
                <a:cs typeface="DM Sans"/>
                <a:sym typeface="DM Sans"/>
              </a:rPr>
              <a:t>.</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rPr b="1" lang="pt-BR" sz="1300">
                <a:solidFill>
                  <a:schemeClr val="dk1"/>
                </a:solidFill>
                <a:highlight>
                  <a:srgbClr val="EAFF6A"/>
                </a:highlight>
                <a:latin typeface="DM Sans"/>
                <a:ea typeface="DM Sans"/>
                <a:cs typeface="DM Sans"/>
                <a:sym typeface="DM Sans"/>
              </a:rPr>
              <a:t>Obs.:</a:t>
            </a:r>
            <a:r>
              <a:rPr lang="pt-BR" sz="1300">
                <a:solidFill>
                  <a:schemeClr val="dk1"/>
                </a:solidFill>
                <a:highlight>
                  <a:srgbClr val="EAFF6A"/>
                </a:highlight>
                <a:latin typeface="DM Sans"/>
                <a:ea typeface="DM Sans"/>
                <a:cs typeface="DM Sans"/>
                <a:sym typeface="DM Sans"/>
              </a:rPr>
              <a:t> Use público para que possamos compartilhar e publicar.</a:t>
            </a:r>
            <a:endParaRPr b="0" i="0" sz="1300" u="none" cap="none" strike="noStrike">
              <a:solidFill>
                <a:schemeClr val="dk1"/>
              </a:solidFill>
              <a:highlight>
                <a:srgbClr val="EAFF6A"/>
              </a:highlight>
              <a:latin typeface="DM Sans"/>
              <a:ea typeface="DM Sans"/>
              <a:cs typeface="DM Sans"/>
              <a:sym typeface="DM Sans"/>
            </a:endParaRPr>
          </a:p>
        </p:txBody>
      </p:sp>
      <p:pic>
        <p:nvPicPr>
          <p:cNvPr id="384" name="Google Shape;384;p101"/>
          <p:cNvPicPr preferRelativeResize="0"/>
          <p:nvPr/>
        </p:nvPicPr>
        <p:blipFill rotWithShape="1">
          <a:blip r:embed="rId3">
            <a:alphaModFix/>
          </a:blip>
          <a:srcRect b="0" l="0" r="0" t="0"/>
          <a:stretch/>
        </p:blipFill>
        <p:spPr>
          <a:xfrm>
            <a:off x="4767074" y="892514"/>
            <a:ext cx="4059200" cy="3358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8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8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lt1"/>
                </a:solidFill>
                <a:latin typeface="DM Sans"/>
                <a:ea typeface="DM Sans"/>
                <a:cs typeface="DM Sans"/>
                <a:sym typeface="DM Sans"/>
              </a:rPr>
              <a:t>Esta aula será </a:t>
            </a:r>
            <a:endParaRPr b="1" i="0" sz="4000" u="none" cap="none" strike="noStrike">
              <a:solidFill>
                <a:srgbClr val="DEFC52"/>
              </a:solidFill>
              <a:latin typeface="DM Sans"/>
              <a:ea typeface="DM Sans"/>
              <a:cs typeface="DM Sans"/>
              <a:sym typeface="DM Sans"/>
            </a:endParaRPr>
          </a:p>
        </p:txBody>
      </p:sp>
      <p:sp>
        <p:nvSpPr>
          <p:cNvPr id="246" name="Google Shape;246;p8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gravada</a:t>
            </a:r>
            <a:endParaRPr b="1" i="0" sz="4000" u="none" cap="none" strike="noStrike">
              <a:solidFill>
                <a:srgbClr val="EAFF6A"/>
              </a:solidFill>
              <a:latin typeface="DM Sans"/>
              <a:ea typeface="DM Sans"/>
              <a:cs typeface="DM Sans"/>
              <a:sym typeface="DM Sans"/>
            </a:endParaRPr>
          </a:p>
        </p:txBody>
      </p:sp>
      <p:sp>
        <p:nvSpPr>
          <p:cNvPr id="247" name="Google Shape;247;p8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102"/>
          <p:cNvSpPr txBox="1"/>
          <p:nvPr/>
        </p:nvSpPr>
        <p:spPr>
          <a:xfrm>
            <a:off x="676125" y="1940700"/>
            <a:ext cx="54681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500">
                <a:highlight>
                  <a:schemeClr val="accent4"/>
                </a:highlight>
                <a:latin typeface="DM Sans"/>
                <a:ea typeface="DM Sans"/>
                <a:cs typeface="DM Sans"/>
                <a:sym typeface="DM Sans"/>
              </a:rPr>
              <a:t>🚨 Indicação para professor(a):</a:t>
            </a:r>
            <a:endParaRPr b="1" sz="1500">
              <a:highlight>
                <a:schemeClr val="accent4"/>
              </a:highlight>
              <a:latin typeface="DM Sans"/>
              <a:ea typeface="DM Sans"/>
              <a:cs typeface="DM Sans"/>
              <a:sym typeface="DM Sans"/>
            </a:endParaRPr>
          </a:p>
          <a:p>
            <a:pPr indent="0" lvl="0" marL="0" rtl="0" algn="l">
              <a:spcBef>
                <a:spcPts val="0"/>
              </a:spcBef>
              <a:spcAft>
                <a:spcPts val="0"/>
              </a:spcAft>
              <a:buNone/>
            </a:pPr>
            <a:r>
              <a:rPr lang="pt-BR">
                <a:latin typeface="DM Sans"/>
                <a:ea typeface="DM Sans"/>
                <a:cs typeface="DM Sans"/>
                <a:sym typeface="DM Sans"/>
              </a:rPr>
              <a:t>Professor(a), indicamos que nesse momento você convide um estudante </a:t>
            </a:r>
            <a:r>
              <a:rPr lang="pt-BR">
                <a:latin typeface="DM Sans"/>
                <a:ea typeface="DM Sans"/>
                <a:cs typeface="DM Sans"/>
                <a:sym typeface="DM Sans"/>
              </a:rPr>
              <a:t>a compartilhar</a:t>
            </a:r>
            <a:r>
              <a:rPr lang="pt-BR">
                <a:latin typeface="DM Sans"/>
                <a:ea typeface="DM Sans"/>
                <a:cs typeface="DM Sans"/>
                <a:sym typeface="DM Sans"/>
              </a:rPr>
              <a:t> a tela para fazer o passo a passo no GIT em conjunto e tirar dúvidas de vários estudantes juntamente. </a:t>
            </a:r>
            <a:endParaRPr b="1">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03"/>
          <p:cNvSpPr txBox="1"/>
          <p:nvPr/>
        </p:nvSpPr>
        <p:spPr>
          <a:xfrm>
            <a:off x="1317750" y="345975"/>
            <a:ext cx="65085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2000"/>
              </a:spcBef>
              <a:spcAft>
                <a:spcPts val="600"/>
              </a:spcAft>
              <a:buClr>
                <a:srgbClr val="000000"/>
              </a:buClr>
              <a:buSzPts val="3000"/>
              <a:buFont typeface="Arial"/>
              <a:buNone/>
            </a:pPr>
            <a:r>
              <a:rPr b="1" i="0" lang="pt-BR" sz="3000" u="none" cap="none" strike="noStrike">
                <a:solidFill>
                  <a:schemeClr val="dk1"/>
                </a:solidFill>
                <a:highlight>
                  <a:schemeClr val="accent6"/>
                </a:highlight>
                <a:latin typeface="DM Sans"/>
                <a:ea typeface="DM Sans"/>
                <a:cs typeface="DM Sans"/>
                <a:sym typeface="DM Sans"/>
              </a:rPr>
              <a:t>VAMOS FAZER O UPLOAD </a:t>
            </a:r>
            <a:br>
              <a:rPr b="1" i="0" lang="pt-BR" sz="3000" u="none" cap="none" strike="noStrike">
                <a:solidFill>
                  <a:schemeClr val="dk1"/>
                </a:solidFill>
                <a:highlight>
                  <a:schemeClr val="accent6"/>
                </a:highlight>
                <a:latin typeface="DM Sans"/>
                <a:ea typeface="DM Sans"/>
                <a:cs typeface="DM Sans"/>
                <a:sym typeface="DM Sans"/>
              </a:rPr>
            </a:br>
            <a:r>
              <a:rPr b="1" i="0" lang="pt-BR" sz="3000" u="none" cap="none" strike="noStrike">
                <a:solidFill>
                  <a:schemeClr val="dk1"/>
                </a:solidFill>
                <a:highlight>
                  <a:schemeClr val="accent6"/>
                </a:highlight>
                <a:latin typeface="DM Sans"/>
                <a:ea typeface="DM Sans"/>
                <a:cs typeface="DM Sans"/>
                <a:sym typeface="DM Sans"/>
              </a:rPr>
              <a:t>NO NOSSO REPOSITÓRIO</a:t>
            </a:r>
            <a:endParaRPr b="1" i="0" sz="3500" u="none" cap="none" strike="noStrike">
              <a:solidFill>
                <a:schemeClr val="dk1"/>
              </a:solidFill>
              <a:highlight>
                <a:schemeClr val="accent6"/>
              </a:highlight>
              <a:latin typeface="DM Sans"/>
              <a:ea typeface="DM Sans"/>
              <a:cs typeface="DM Sans"/>
              <a:sym typeface="DM Sans"/>
            </a:endParaRPr>
          </a:p>
        </p:txBody>
      </p:sp>
      <p:sp>
        <p:nvSpPr>
          <p:cNvPr id="395" name="Google Shape;395;p103"/>
          <p:cNvSpPr txBox="1"/>
          <p:nvPr/>
        </p:nvSpPr>
        <p:spPr>
          <a:xfrm>
            <a:off x="1684200" y="1685550"/>
            <a:ext cx="5775600" cy="13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V</a:t>
            </a:r>
            <a:r>
              <a:rPr lang="pt-BR" sz="1300">
                <a:solidFill>
                  <a:schemeClr val="lt1"/>
                </a:solidFill>
                <a:latin typeface="DM Sans"/>
                <a:ea typeface="DM Sans"/>
                <a:cs typeface="DM Sans"/>
                <a:sym typeface="DM Sans"/>
              </a:rPr>
              <a:t>á para </a:t>
            </a:r>
            <a:r>
              <a:rPr b="0" i="0" lang="pt-BR" sz="1300" u="none" cap="none" strike="noStrike">
                <a:solidFill>
                  <a:schemeClr val="lt1"/>
                </a:solidFill>
                <a:latin typeface="DM Sans"/>
                <a:ea typeface="DM Sans"/>
                <a:cs typeface="DM Sans"/>
                <a:sym typeface="DM Sans"/>
              </a:rPr>
              <a:t>o terminal </a:t>
            </a:r>
            <a:r>
              <a:rPr lang="pt-BR" sz="1300">
                <a:solidFill>
                  <a:schemeClr val="lt1"/>
                </a:solidFill>
                <a:latin typeface="DM Sans"/>
                <a:ea typeface="DM Sans"/>
                <a:cs typeface="DM Sans"/>
                <a:sym typeface="DM Sans"/>
              </a:rPr>
              <a:t>d</a:t>
            </a:r>
            <a:r>
              <a:rPr b="0" i="0" lang="pt-BR" sz="1300" u="none" cap="none" strike="noStrike">
                <a:solidFill>
                  <a:schemeClr val="lt1"/>
                </a:solidFill>
                <a:latin typeface="DM Sans"/>
                <a:ea typeface="DM Sans"/>
                <a:cs typeface="DM Sans"/>
                <a:sym typeface="DM Sans"/>
              </a:rPr>
              <a:t>o projeto criado na aula passada.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lang="pt-BR" sz="1300">
                <a:solidFill>
                  <a:schemeClr val="lt1"/>
                </a:solidFill>
                <a:latin typeface="DM Sans"/>
                <a:ea typeface="DM Sans"/>
                <a:cs typeface="DM Sans"/>
                <a:sym typeface="DM Sans"/>
              </a:rPr>
              <a:t>P</a:t>
            </a:r>
            <a:r>
              <a:rPr b="0" i="0" lang="pt-BR" sz="1300" u="none" cap="none" strike="noStrike">
                <a:solidFill>
                  <a:schemeClr val="lt1"/>
                </a:solidFill>
                <a:latin typeface="DM Sans"/>
                <a:ea typeface="DM Sans"/>
                <a:cs typeface="DM Sans"/>
                <a:sym typeface="DM Sans"/>
              </a:rPr>
              <a:t>ara </a:t>
            </a:r>
            <a:r>
              <a:rPr lang="pt-BR" sz="1300">
                <a:solidFill>
                  <a:schemeClr val="lt1"/>
                </a:solidFill>
                <a:latin typeface="DM Sans"/>
                <a:ea typeface="DM Sans"/>
                <a:cs typeface="DM Sans"/>
                <a:sym typeface="DM Sans"/>
              </a:rPr>
              <a:t>enviar os</a:t>
            </a:r>
            <a:r>
              <a:rPr b="0" i="0" lang="pt-BR" sz="1300" u="none" cap="none" strike="noStrike">
                <a:solidFill>
                  <a:schemeClr val="lt1"/>
                </a:solidFill>
                <a:latin typeface="DM Sans"/>
                <a:ea typeface="DM Sans"/>
                <a:cs typeface="DM Sans"/>
                <a:sym typeface="DM Sans"/>
              </a:rPr>
              <a:t> arquivos para o </a:t>
            </a:r>
            <a:r>
              <a:rPr lang="pt-BR" sz="1300">
                <a:solidFill>
                  <a:schemeClr val="lt1"/>
                </a:solidFill>
                <a:latin typeface="DM Sans"/>
                <a:ea typeface="DM Sans"/>
                <a:cs typeface="DM Sans"/>
                <a:sym typeface="DM Sans"/>
              </a:rPr>
              <a:t>repositório d</a:t>
            </a:r>
            <a:r>
              <a:rPr b="0" i="0" lang="pt-BR" sz="1300" u="none" cap="none" strike="noStrike">
                <a:solidFill>
                  <a:schemeClr val="lt1"/>
                </a:solidFill>
                <a:latin typeface="DM Sans"/>
                <a:ea typeface="DM Sans"/>
                <a:cs typeface="DM Sans"/>
                <a:sym typeface="DM Sans"/>
              </a:rPr>
              <a:t>o GitHub</a:t>
            </a:r>
            <a:r>
              <a:rPr lang="pt-BR" sz="1300">
                <a:solidFill>
                  <a:schemeClr val="lt1"/>
                </a:solidFill>
                <a:latin typeface="DM Sans"/>
                <a:ea typeface="DM Sans"/>
                <a:cs typeface="DM Sans"/>
                <a:sym typeface="DM Sans"/>
              </a:rPr>
              <a:t>, primeiro precisamos fazer um vínculo do git no nosso projeto com o GitHub.</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sz="13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rPr b="1" i="0" lang="pt-BR" sz="1300" u="none" cap="none" strike="noStrike">
                <a:solidFill>
                  <a:schemeClr val="dk1"/>
                </a:solidFill>
                <a:highlight>
                  <a:srgbClr val="EAFF6A"/>
                </a:highlight>
                <a:latin typeface="DM Sans"/>
                <a:ea typeface="DM Sans"/>
                <a:cs typeface="DM Sans"/>
                <a:sym typeface="DM Sans"/>
              </a:rPr>
              <a:t>git remote add origin https://github.com/minhacontagmail/primeiroprojeto.git</a:t>
            </a:r>
            <a:endParaRPr b="1" i="0" sz="1300" u="none" cap="none" strike="noStrike">
              <a:solidFill>
                <a:schemeClr val="dk1"/>
              </a:solidFill>
              <a:highlight>
                <a:srgbClr val="EAFF6A"/>
              </a:highlight>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18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600"/>
              <a:buFont typeface="Arial"/>
              <a:buNone/>
            </a:pPr>
            <a:r>
              <a:t/>
            </a:r>
            <a:endParaRPr b="0" i="0" sz="1300" u="none" cap="none" strike="noStrike">
              <a:solidFill>
                <a:schemeClr val="lt1"/>
              </a:solidFill>
              <a:latin typeface="DM Sans"/>
              <a:ea typeface="DM Sans"/>
              <a:cs typeface="DM Sans"/>
              <a:sym typeface="DM Sans"/>
            </a:endParaRPr>
          </a:p>
        </p:txBody>
      </p:sp>
      <p:pic>
        <p:nvPicPr>
          <p:cNvPr id="396" name="Google Shape;396;p103"/>
          <p:cNvPicPr preferRelativeResize="0"/>
          <p:nvPr/>
        </p:nvPicPr>
        <p:blipFill rotWithShape="1">
          <a:blip r:embed="rId3">
            <a:alphaModFix/>
          </a:blip>
          <a:srcRect b="0" l="0" r="0" t="0"/>
          <a:stretch/>
        </p:blipFill>
        <p:spPr>
          <a:xfrm>
            <a:off x="744775" y="3468601"/>
            <a:ext cx="7654449" cy="452650"/>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04"/>
          <p:cNvSpPr txBox="1"/>
          <p:nvPr/>
        </p:nvSpPr>
        <p:spPr>
          <a:xfrm>
            <a:off x="558175" y="1413350"/>
            <a:ext cx="5851500" cy="2586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DM Sans"/>
              <a:buChar char="✓"/>
            </a:pPr>
            <a:r>
              <a:rPr lang="pt-BR" sz="1300">
                <a:latin typeface="DM Sans"/>
                <a:ea typeface="DM Sans"/>
                <a:cs typeface="DM Sans"/>
                <a:sym typeface="DM Sans"/>
              </a:rPr>
              <a:t>É necessário se atentar ao código. Qualquer espaço, ponto extra ou </a:t>
            </a:r>
            <a:r>
              <a:rPr lang="pt-BR" sz="1300">
                <a:latin typeface="DM Sans"/>
                <a:ea typeface="DM Sans"/>
                <a:cs typeface="DM Sans"/>
                <a:sym typeface="DM Sans"/>
              </a:rPr>
              <a:t>caractere</a:t>
            </a:r>
            <a:r>
              <a:rPr lang="pt-BR" sz="1300">
                <a:latin typeface="DM Sans"/>
                <a:ea typeface="DM Sans"/>
                <a:cs typeface="DM Sans"/>
                <a:sym typeface="DM Sans"/>
              </a:rPr>
              <a:t> diferente pode impedir o funcionamento correto do código. </a:t>
            </a:r>
            <a:endParaRPr sz="1300">
              <a:latin typeface="DM Sans"/>
              <a:ea typeface="DM Sans"/>
              <a:cs typeface="DM Sans"/>
              <a:sym typeface="DM Sans"/>
            </a:endParaRPr>
          </a:p>
          <a:p>
            <a:pPr indent="-311150" lvl="0" marL="457200" rtl="0" algn="l">
              <a:spcBef>
                <a:spcPts val="0"/>
              </a:spcBef>
              <a:spcAft>
                <a:spcPts val="0"/>
              </a:spcAft>
              <a:buSzPts val="1300"/>
              <a:buFont typeface="DM Sans"/>
              <a:buChar char="✓"/>
            </a:pPr>
            <a:r>
              <a:rPr lang="pt-BR" sz="1300">
                <a:latin typeface="DM Sans"/>
                <a:ea typeface="DM Sans"/>
                <a:cs typeface="DM Sans"/>
                <a:sym typeface="DM Sans"/>
              </a:rPr>
              <a:t>No VS Code é necessário estar dentro da pasta do projeto e não só no arquivo para rodar o comando </a:t>
            </a:r>
            <a:endParaRPr sz="1300">
              <a:latin typeface="DM Sans"/>
              <a:ea typeface="DM Sans"/>
              <a:cs typeface="DM Sans"/>
              <a:sym typeface="DM Sans"/>
            </a:endParaRPr>
          </a:p>
          <a:p>
            <a:pPr indent="0" lvl="0" marL="457200" rtl="0" algn="ctr">
              <a:spcBef>
                <a:spcPts val="0"/>
              </a:spcBef>
              <a:spcAft>
                <a:spcPts val="0"/>
              </a:spcAft>
              <a:buNone/>
            </a:pPr>
            <a:r>
              <a:rPr lang="pt-BR" sz="1300">
                <a:highlight>
                  <a:srgbClr val="EAFF6A"/>
                </a:highlight>
                <a:latin typeface="DM Sans"/>
                <a:ea typeface="DM Sans"/>
                <a:cs typeface="DM Sans"/>
                <a:sym typeface="DM Sans"/>
              </a:rPr>
              <a:t>git remote add origin https://github.com/minhacontagmail/primeiroprojeto.git</a:t>
            </a:r>
            <a:endParaRPr sz="1300">
              <a:highlight>
                <a:srgbClr val="EAFF6A"/>
              </a:highlight>
              <a:latin typeface="DM Sans"/>
              <a:ea typeface="DM Sans"/>
              <a:cs typeface="DM Sans"/>
              <a:sym typeface="DM Sans"/>
            </a:endParaRPr>
          </a:p>
          <a:p>
            <a:pPr indent="0" lvl="0" marL="457200" rtl="0" algn="l">
              <a:spcBef>
                <a:spcPts val="0"/>
              </a:spcBef>
              <a:spcAft>
                <a:spcPts val="0"/>
              </a:spcAft>
              <a:buNone/>
            </a:pPr>
            <a:br>
              <a:rPr lang="pt-BR" sz="1300">
                <a:latin typeface="DM Sans"/>
                <a:ea typeface="DM Sans"/>
                <a:cs typeface="DM Sans"/>
                <a:sym typeface="DM Sans"/>
              </a:rPr>
            </a:br>
            <a:r>
              <a:rPr b="1" lang="pt-BR" sz="1300">
                <a:latin typeface="DM Sans"/>
                <a:ea typeface="DM Sans"/>
                <a:cs typeface="DM Sans"/>
                <a:sym typeface="DM Sans"/>
              </a:rPr>
              <a:t>Abrindo a pasta:</a:t>
            </a:r>
            <a:endParaRPr b="1" sz="1300">
              <a:latin typeface="DM Sans"/>
              <a:ea typeface="DM Sans"/>
              <a:cs typeface="DM Sans"/>
              <a:sym typeface="DM Sans"/>
            </a:endParaRPr>
          </a:p>
          <a:p>
            <a:pPr indent="-311150" lvl="0" marL="457200" rtl="0" algn="l">
              <a:spcBef>
                <a:spcPts val="0"/>
              </a:spcBef>
              <a:spcAft>
                <a:spcPts val="0"/>
              </a:spcAft>
              <a:buSzPts val="1300"/>
              <a:buFont typeface="DM Sans"/>
              <a:buAutoNum type="arabicPeriod"/>
            </a:pPr>
            <a:r>
              <a:rPr lang="pt-BR" sz="1300">
                <a:latin typeface="DM Sans"/>
                <a:ea typeface="DM Sans"/>
                <a:cs typeface="DM Sans"/>
                <a:sym typeface="DM Sans"/>
              </a:rPr>
              <a:t>Clicar em File (arquivo)</a:t>
            </a:r>
            <a:endParaRPr sz="1300">
              <a:latin typeface="DM Sans"/>
              <a:ea typeface="DM Sans"/>
              <a:cs typeface="DM Sans"/>
              <a:sym typeface="DM Sans"/>
            </a:endParaRPr>
          </a:p>
          <a:p>
            <a:pPr indent="-311150" lvl="0" marL="457200" rtl="0" algn="l">
              <a:spcBef>
                <a:spcPts val="0"/>
              </a:spcBef>
              <a:spcAft>
                <a:spcPts val="0"/>
              </a:spcAft>
              <a:buSzPts val="1300"/>
              <a:buFont typeface="DM Sans"/>
              <a:buAutoNum type="arabicPeriod"/>
            </a:pPr>
            <a:r>
              <a:rPr lang="pt-BR" sz="1300">
                <a:latin typeface="DM Sans"/>
                <a:ea typeface="DM Sans"/>
                <a:cs typeface="DM Sans"/>
                <a:sym typeface="DM Sans"/>
              </a:rPr>
              <a:t>Clicar em Open folder (Abrir pasta)</a:t>
            </a:r>
            <a:endParaRPr sz="1300">
              <a:latin typeface="DM Sans"/>
              <a:ea typeface="DM Sans"/>
              <a:cs typeface="DM Sans"/>
              <a:sym typeface="DM Sans"/>
            </a:endParaRPr>
          </a:p>
          <a:p>
            <a:pPr indent="-311150" lvl="0" marL="457200" rtl="0" algn="l">
              <a:spcBef>
                <a:spcPts val="0"/>
              </a:spcBef>
              <a:spcAft>
                <a:spcPts val="0"/>
              </a:spcAft>
              <a:buSzPts val="1300"/>
              <a:buFont typeface="DM Sans"/>
              <a:buAutoNum type="arabicPeriod"/>
            </a:pPr>
            <a:r>
              <a:rPr lang="pt-BR" sz="1300">
                <a:latin typeface="DM Sans"/>
                <a:ea typeface="DM Sans"/>
                <a:cs typeface="DM Sans"/>
                <a:sym typeface="DM Sans"/>
              </a:rPr>
              <a:t>Selecione a pasta do projeto</a:t>
            </a:r>
            <a:endParaRPr sz="1300">
              <a:latin typeface="DM Sans"/>
              <a:ea typeface="DM Sans"/>
              <a:cs typeface="DM Sans"/>
              <a:sym typeface="DM Sans"/>
            </a:endParaRPr>
          </a:p>
        </p:txBody>
      </p:sp>
      <p:sp>
        <p:nvSpPr>
          <p:cNvPr id="402" name="Google Shape;402;p104"/>
          <p:cNvSpPr txBox="1"/>
          <p:nvPr/>
        </p:nvSpPr>
        <p:spPr>
          <a:xfrm>
            <a:off x="457725" y="690050"/>
            <a:ext cx="5725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lang="pt-BR" sz="3500">
                <a:solidFill>
                  <a:schemeClr val="dk1"/>
                </a:solidFill>
                <a:latin typeface="DM Sans"/>
                <a:ea typeface="DM Sans"/>
                <a:cs typeface="DM Sans"/>
                <a:sym typeface="DM Sans"/>
              </a:rPr>
              <a:t>⚠️ Possíveis erros</a:t>
            </a:r>
            <a:endParaRPr b="1" i="0" sz="3500" u="none" cap="none" strike="noStrike">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05"/>
          <p:cNvSpPr txBox="1"/>
          <p:nvPr/>
        </p:nvSpPr>
        <p:spPr>
          <a:xfrm>
            <a:off x="875100" y="627600"/>
            <a:ext cx="73938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pt-BR" sz="4000">
                <a:solidFill>
                  <a:srgbClr val="EAFF6A"/>
                </a:solidFill>
                <a:latin typeface="DM Sans"/>
                <a:ea typeface="DM Sans"/>
                <a:cs typeface="DM Sans"/>
                <a:sym typeface="DM Sans"/>
              </a:rPr>
              <a:t>Para lembrar…</a:t>
            </a:r>
            <a:endParaRPr b="0" i="0" sz="4000" u="none" cap="none" strike="noStrike">
              <a:solidFill>
                <a:schemeClr val="lt1"/>
              </a:solidFill>
              <a:latin typeface="DM Sans"/>
              <a:ea typeface="DM Sans"/>
              <a:cs typeface="DM Sans"/>
              <a:sym typeface="DM Sans"/>
            </a:endParaRPr>
          </a:p>
        </p:txBody>
      </p:sp>
      <p:sp>
        <p:nvSpPr>
          <p:cNvPr id="408" name="Google Shape;408;p105"/>
          <p:cNvSpPr txBox="1"/>
          <p:nvPr/>
        </p:nvSpPr>
        <p:spPr>
          <a:xfrm>
            <a:off x="1482452" y="1773375"/>
            <a:ext cx="6179100" cy="2916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init:</a:t>
            </a:r>
            <a:r>
              <a:rPr b="1" lang="pt-BR" sz="1300">
                <a:solidFill>
                  <a:schemeClr val="lt1"/>
                </a:solidFill>
                <a:latin typeface="DM Sans"/>
                <a:ea typeface="DM Sans"/>
                <a:cs typeface="DM Sans"/>
                <a:sym typeface="DM Sans"/>
              </a:rPr>
              <a:t> </a:t>
            </a:r>
            <a:r>
              <a:rPr lang="pt-BR" sz="1300">
                <a:solidFill>
                  <a:schemeClr val="lt1"/>
                </a:solidFill>
                <a:latin typeface="DM Sans"/>
                <a:ea typeface="DM Sans"/>
                <a:cs typeface="DM Sans"/>
                <a:sym typeface="DM Sans"/>
              </a:rPr>
              <a:t>indicar que nesse diretório, onde executamos este comando, será criado um repositório para ser usado com o GIT.</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status:</a:t>
            </a:r>
            <a:r>
              <a:rPr lang="pt-BR" sz="1300">
                <a:solidFill>
                  <a:schemeClr val="lt1"/>
                </a:solidFill>
                <a:latin typeface="DM Sans"/>
                <a:ea typeface="DM Sans"/>
                <a:cs typeface="DM Sans"/>
                <a:sym typeface="DM Sans"/>
              </a:rPr>
              <a:t> para verificar o status do nosso repositório.</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add .:</a:t>
            </a:r>
            <a:r>
              <a:rPr lang="pt-BR" sz="1300">
                <a:solidFill>
                  <a:schemeClr val="lt1"/>
                </a:solidFill>
                <a:latin typeface="DM Sans"/>
                <a:ea typeface="DM Sans"/>
                <a:cs typeface="DM Sans"/>
                <a:sym typeface="DM Sans"/>
              </a:rPr>
              <a:t> adicionar todos os arquivos criados, modificados ou eliminados ao estágio 2 (Staging area).</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commit -m “Mensagem”:</a:t>
            </a:r>
            <a:r>
              <a:rPr b="1" lang="pt-BR" sz="1300">
                <a:solidFill>
                  <a:schemeClr val="lt1"/>
                </a:solidFill>
                <a:latin typeface="DM Sans"/>
                <a:ea typeface="DM Sans"/>
                <a:cs typeface="DM Sans"/>
                <a:sym typeface="DM Sans"/>
              </a:rPr>
              <a:t> </a:t>
            </a:r>
            <a:r>
              <a:rPr lang="pt-BR" sz="1300">
                <a:solidFill>
                  <a:schemeClr val="lt1"/>
                </a:solidFill>
                <a:latin typeface="DM Sans"/>
                <a:ea typeface="DM Sans"/>
                <a:cs typeface="DM Sans"/>
                <a:sym typeface="DM Sans"/>
              </a:rPr>
              <a:t>envio das alterações para o repositório, no estágio 3.</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log --oneline:</a:t>
            </a:r>
            <a:r>
              <a:rPr lang="pt-BR" sz="1300">
                <a:solidFill>
                  <a:schemeClr val="lt1"/>
                </a:solidFill>
                <a:latin typeface="DM Sans"/>
                <a:ea typeface="DM Sans"/>
                <a:cs typeface="DM Sans"/>
                <a:sym typeface="DM Sans"/>
              </a:rPr>
              <a:t> para visualizar os commits realizados.</a:t>
            </a:r>
            <a:endParaRPr b="1" sz="130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06"/>
          <p:cNvSpPr txBox="1"/>
          <p:nvPr/>
        </p:nvSpPr>
        <p:spPr>
          <a:xfrm>
            <a:off x="1245900" y="536950"/>
            <a:ext cx="66522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600"/>
              </a:spcAft>
              <a:buClr>
                <a:srgbClr val="000000"/>
              </a:buClr>
              <a:buSzPts val="3000"/>
              <a:buFont typeface="Arial"/>
              <a:buNone/>
            </a:pPr>
            <a:r>
              <a:rPr b="1" i="0" lang="pt-BR" sz="3000" u="none" cap="none" strike="noStrike">
                <a:solidFill>
                  <a:schemeClr val="dk1"/>
                </a:solidFill>
                <a:highlight>
                  <a:schemeClr val="accent6"/>
                </a:highlight>
                <a:latin typeface="DM Sans"/>
                <a:ea typeface="DM Sans"/>
                <a:cs typeface="DM Sans"/>
                <a:sym typeface="DM Sans"/>
              </a:rPr>
              <a:t>Vamos subir o nosso repositório</a:t>
            </a:r>
            <a:endParaRPr b="1" i="0" sz="3000" u="none" cap="none" strike="noStrike">
              <a:solidFill>
                <a:schemeClr val="dk1"/>
              </a:solidFill>
              <a:highlight>
                <a:schemeClr val="accent6"/>
              </a:highlight>
              <a:latin typeface="DM Sans"/>
              <a:ea typeface="DM Sans"/>
              <a:cs typeface="DM Sans"/>
              <a:sym typeface="DM Sans"/>
            </a:endParaRPr>
          </a:p>
        </p:txBody>
      </p:sp>
      <p:sp>
        <p:nvSpPr>
          <p:cNvPr id="414" name="Google Shape;414;p106"/>
          <p:cNvSpPr txBox="1"/>
          <p:nvPr/>
        </p:nvSpPr>
        <p:spPr>
          <a:xfrm>
            <a:off x="1684200" y="1456950"/>
            <a:ext cx="5775600" cy="87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0" i="0" lang="pt-BR" sz="1300" u="none" cap="none" strike="noStrike">
                <a:solidFill>
                  <a:schemeClr val="lt1"/>
                </a:solidFill>
                <a:latin typeface="DM Sans"/>
                <a:ea typeface="DM Sans"/>
                <a:cs typeface="DM Sans"/>
                <a:sym typeface="DM Sans"/>
              </a:rPr>
              <a:t>Subimos todos os nossos arquivos para o repositório do Github e pode ser necessário logar com sua conta do Github nesse momento.</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t/>
            </a:r>
            <a:endParaRPr sz="1300">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400"/>
              <a:buFont typeface="Arial"/>
              <a:buNone/>
            </a:pPr>
            <a:r>
              <a:rPr lang="pt-BR" sz="1300">
                <a:solidFill>
                  <a:schemeClr val="lt1"/>
                </a:solidFill>
                <a:latin typeface="DM Sans"/>
                <a:ea typeface="DM Sans"/>
                <a:cs typeface="DM Sans"/>
                <a:sym typeface="DM Sans"/>
              </a:rPr>
              <a:t>Para fazer isso, o novo comando que usaremos aqui é o </a:t>
            </a:r>
            <a:r>
              <a:rPr b="1" lang="pt-BR" sz="1300">
                <a:solidFill>
                  <a:schemeClr val="dk1"/>
                </a:solidFill>
                <a:highlight>
                  <a:srgbClr val="EAFF6A"/>
                </a:highlight>
                <a:latin typeface="DM Sans"/>
                <a:ea typeface="DM Sans"/>
                <a:cs typeface="DM Sans"/>
                <a:sym typeface="DM Sans"/>
              </a:rPr>
              <a:t>git push</a:t>
            </a:r>
            <a:r>
              <a:rPr lang="pt-BR" sz="1300">
                <a:solidFill>
                  <a:schemeClr val="lt1"/>
                </a:solidFill>
                <a:latin typeface="DM Sans"/>
                <a:ea typeface="DM Sans"/>
                <a:cs typeface="DM Sans"/>
                <a:sym typeface="DM Sans"/>
              </a:rPr>
              <a:t>.</a:t>
            </a:r>
            <a:endParaRPr sz="1300">
              <a:solidFill>
                <a:schemeClr val="lt1"/>
              </a:solidFill>
              <a:latin typeface="DM Sans"/>
              <a:ea typeface="DM Sans"/>
              <a:cs typeface="DM Sans"/>
              <a:sym typeface="DM Sans"/>
            </a:endParaRPr>
          </a:p>
        </p:txBody>
      </p:sp>
      <p:pic>
        <p:nvPicPr>
          <p:cNvPr id="415" name="Google Shape;415;p106"/>
          <p:cNvPicPr preferRelativeResize="0"/>
          <p:nvPr/>
        </p:nvPicPr>
        <p:blipFill rotWithShape="1">
          <a:blip r:embed="rId3">
            <a:alphaModFix/>
          </a:blip>
          <a:srcRect b="0" l="0" r="0" t="0"/>
          <a:stretch/>
        </p:blipFill>
        <p:spPr>
          <a:xfrm>
            <a:off x="1957951" y="2555350"/>
            <a:ext cx="5228099" cy="2358600"/>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07"/>
          <p:cNvSpPr txBox="1"/>
          <p:nvPr/>
        </p:nvSpPr>
        <p:spPr>
          <a:xfrm>
            <a:off x="1245900" y="536950"/>
            <a:ext cx="6652200" cy="143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3000"/>
              <a:buFont typeface="Arial"/>
              <a:buNone/>
            </a:pPr>
            <a:r>
              <a:rPr b="1" i="0" lang="pt-BR" sz="3000" u="none" cap="none" strike="noStrike">
                <a:solidFill>
                  <a:schemeClr val="dk1"/>
                </a:solidFill>
                <a:highlight>
                  <a:schemeClr val="accent6"/>
                </a:highlight>
                <a:latin typeface="DM Sans"/>
                <a:ea typeface="DM Sans"/>
                <a:cs typeface="DM Sans"/>
                <a:sym typeface="DM Sans"/>
              </a:rPr>
              <a:t>OS ARQUIVOS JÁ NO GITHUB</a:t>
            </a:r>
            <a:endParaRPr b="1" i="0" sz="3000" u="none" cap="none" strike="noStrike">
              <a:solidFill>
                <a:schemeClr val="dk1"/>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grpSp>
        <p:nvGrpSpPr>
          <p:cNvPr id="421" name="Google Shape;421;p107"/>
          <p:cNvGrpSpPr/>
          <p:nvPr/>
        </p:nvGrpSpPr>
        <p:grpSpPr>
          <a:xfrm>
            <a:off x="447793" y="1948629"/>
            <a:ext cx="8248793" cy="1721524"/>
            <a:chOff x="714375" y="1418550"/>
            <a:chExt cx="7168500" cy="1364232"/>
          </a:xfrm>
        </p:grpSpPr>
        <p:sp>
          <p:nvSpPr>
            <p:cNvPr id="422" name="Google Shape;422;p107"/>
            <p:cNvSpPr/>
            <p:nvPr/>
          </p:nvSpPr>
          <p:spPr>
            <a:xfrm>
              <a:off x="714375" y="1418550"/>
              <a:ext cx="7168500" cy="13641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3" name="Google Shape;423;p107"/>
            <p:cNvGrpSpPr/>
            <p:nvPr/>
          </p:nvGrpSpPr>
          <p:grpSpPr>
            <a:xfrm>
              <a:off x="740226" y="1442393"/>
              <a:ext cx="7142354" cy="1340389"/>
              <a:chOff x="863915" y="2004762"/>
              <a:chExt cx="7470301" cy="1390012"/>
            </a:xfrm>
          </p:grpSpPr>
          <p:pic>
            <p:nvPicPr>
              <p:cNvPr id="424" name="Google Shape;424;p107"/>
              <p:cNvPicPr preferRelativeResize="0"/>
              <p:nvPr/>
            </p:nvPicPr>
            <p:blipFill rotWithShape="1">
              <a:blip r:embed="rId3">
                <a:alphaModFix/>
              </a:blip>
              <a:srcRect b="0" l="0" r="0" t="0"/>
              <a:stretch/>
            </p:blipFill>
            <p:spPr>
              <a:xfrm>
                <a:off x="863915" y="2004762"/>
                <a:ext cx="7470301" cy="1390012"/>
              </a:xfrm>
              <a:prstGeom prst="rect">
                <a:avLst/>
              </a:prstGeom>
              <a:noFill/>
              <a:ln cap="flat" cmpd="sng" w="38100">
                <a:solidFill>
                  <a:schemeClr val="accent6"/>
                </a:solidFill>
                <a:prstDash val="solid"/>
                <a:round/>
                <a:headEnd len="sm" w="sm" type="none"/>
                <a:tailEnd len="sm" w="sm" type="none"/>
              </a:ln>
            </p:spPr>
          </p:pic>
          <p:sp>
            <p:nvSpPr>
              <p:cNvPr id="425" name="Google Shape;425;p107"/>
              <p:cNvSpPr/>
              <p:nvPr/>
            </p:nvSpPr>
            <p:spPr>
              <a:xfrm>
                <a:off x="959325" y="2614349"/>
                <a:ext cx="7225500" cy="7413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08"/>
          <p:cNvSpPr txBox="1"/>
          <p:nvPr/>
        </p:nvSpPr>
        <p:spPr>
          <a:xfrm>
            <a:off x="457725" y="690050"/>
            <a:ext cx="4730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lang="pt-BR" sz="3500">
                <a:solidFill>
                  <a:schemeClr val="dk1"/>
                </a:solidFill>
                <a:latin typeface="DM Sans"/>
                <a:ea typeface="DM Sans"/>
                <a:cs typeface="DM Sans"/>
                <a:sym typeface="DM Sans"/>
              </a:rPr>
              <a:t>EDITANDO NO</a:t>
            </a:r>
            <a:r>
              <a:rPr b="1" i="0" lang="pt-BR" sz="3500" u="none" cap="none" strike="noStrike">
                <a:solidFill>
                  <a:schemeClr val="dk1"/>
                </a:solidFill>
                <a:latin typeface="DM Sans"/>
                <a:ea typeface="DM Sans"/>
                <a:cs typeface="DM Sans"/>
                <a:sym typeface="DM Sans"/>
              </a:rPr>
              <a:t> </a:t>
            </a:r>
            <a:r>
              <a:rPr b="1" lang="pt-BR" sz="3500">
                <a:solidFill>
                  <a:schemeClr val="dk1"/>
                </a:solidFill>
                <a:highlight>
                  <a:schemeClr val="accent6"/>
                </a:highlight>
                <a:latin typeface="DM Sans"/>
                <a:ea typeface="DM Sans"/>
                <a:cs typeface="DM Sans"/>
                <a:sym typeface="DM Sans"/>
              </a:rPr>
              <a:t>GITHUB</a:t>
            </a:r>
            <a:endParaRPr b="1" i="0" sz="3500" u="none" cap="none" strike="noStrike">
              <a:solidFill>
                <a:schemeClr val="dk1"/>
              </a:solidFill>
              <a:highlight>
                <a:schemeClr val="accent6"/>
              </a:highlight>
              <a:latin typeface="DM Sans"/>
              <a:ea typeface="DM Sans"/>
              <a:cs typeface="DM Sans"/>
              <a:sym typeface="DM Sans"/>
            </a:endParaRPr>
          </a:p>
        </p:txBody>
      </p:sp>
      <p:sp>
        <p:nvSpPr>
          <p:cNvPr id="431" name="Google Shape;431;p108"/>
          <p:cNvSpPr txBox="1"/>
          <p:nvPr/>
        </p:nvSpPr>
        <p:spPr>
          <a:xfrm>
            <a:off x="457725" y="2083200"/>
            <a:ext cx="3658200" cy="2916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O GitHub nos permite criar e editar arquivos dentro da sua plataforma.</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Para </a:t>
            </a:r>
            <a:r>
              <a:rPr b="1" lang="pt-BR" sz="1300">
                <a:solidFill>
                  <a:schemeClr val="dk1"/>
                </a:solidFill>
                <a:latin typeface="DM Sans"/>
                <a:ea typeface="DM Sans"/>
                <a:cs typeface="DM Sans"/>
                <a:sym typeface="DM Sans"/>
              </a:rPr>
              <a:t>criar um novo arquivo</a:t>
            </a:r>
            <a:r>
              <a:rPr lang="pt-BR" sz="1300">
                <a:solidFill>
                  <a:schemeClr val="dk1"/>
                </a:solidFill>
                <a:latin typeface="DM Sans"/>
                <a:ea typeface="DM Sans"/>
                <a:cs typeface="DM Sans"/>
                <a:sym typeface="DM Sans"/>
              </a:rPr>
              <a:t> basta acessar seu repositório e clicar em </a:t>
            </a:r>
            <a:r>
              <a:rPr b="1" lang="pt-BR" sz="1300">
                <a:solidFill>
                  <a:schemeClr val="dk1"/>
                </a:solidFill>
                <a:latin typeface="DM Sans"/>
                <a:ea typeface="DM Sans"/>
                <a:cs typeface="DM Sans"/>
                <a:sym typeface="DM Sans"/>
              </a:rPr>
              <a:t>Add File &gt; Create New File.</a:t>
            </a:r>
            <a:endParaRPr b="1"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Para </a:t>
            </a:r>
            <a:r>
              <a:rPr b="1" lang="pt-BR" sz="1300">
                <a:solidFill>
                  <a:schemeClr val="dk1"/>
                </a:solidFill>
                <a:latin typeface="DM Sans"/>
                <a:ea typeface="DM Sans"/>
                <a:cs typeface="DM Sans"/>
                <a:sym typeface="DM Sans"/>
              </a:rPr>
              <a:t>editar um arquivo</a:t>
            </a:r>
            <a:r>
              <a:rPr lang="pt-BR" sz="1300">
                <a:solidFill>
                  <a:schemeClr val="dk1"/>
                </a:solidFill>
                <a:latin typeface="DM Sans"/>
                <a:ea typeface="DM Sans"/>
                <a:cs typeface="DM Sans"/>
                <a:sym typeface="DM Sans"/>
              </a:rPr>
              <a:t> basta acessar o arquivo desejado e clicar no </a:t>
            </a:r>
            <a:r>
              <a:rPr b="1" lang="pt-BR" sz="1300">
                <a:solidFill>
                  <a:schemeClr val="dk1"/>
                </a:solidFill>
                <a:latin typeface="DM Sans"/>
                <a:ea typeface="DM Sans"/>
                <a:cs typeface="DM Sans"/>
                <a:sym typeface="DM Sans"/>
              </a:rPr>
              <a:t>ícone de lápis</a:t>
            </a:r>
            <a:r>
              <a:rPr lang="pt-BR" sz="1300">
                <a:solidFill>
                  <a:schemeClr val="dk1"/>
                </a:solidFill>
                <a:latin typeface="DM Sans"/>
                <a:ea typeface="DM Sans"/>
                <a:cs typeface="DM Sans"/>
                <a:sym typeface="DM Sans"/>
              </a:rPr>
              <a:t>.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Ao finalizar, salve e faça o commit das alterações dentro da própria plataforma.</a:t>
            </a:r>
            <a:endParaRPr b="0" i="0" sz="1300" u="none" cap="none" strike="noStrike">
              <a:solidFill>
                <a:schemeClr val="dk1"/>
              </a:solidFill>
              <a:highlight>
                <a:schemeClr val="accent6"/>
              </a:highlight>
              <a:latin typeface="DM Sans"/>
              <a:ea typeface="DM Sans"/>
              <a:cs typeface="DM Sans"/>
              <a:sym typeface="DM Sans"/>
            </a:endParaRPr>
          </a:p>
        </p:txBody>
      </p:sp>
      <p:pic>
        <p:nvPicPr>
          <p:cNvPr id="432" name="Google Shape;432;p108"/>
          <p:cNvPicPr preferRelativeResize="0"/>
          <p:nvPr/>
        </p:nvPicPr>
        <p:blipFill>
          <a:blip r:embed="rId3">
            <a:alphaModFix/>
          </a:blip>
          <a:stretch>
            <a:fillRect/>
          </a:stretch>
        </p:blipFill>
        <p:spPr>
          <a:xfrm>
            <a:off x="4835975" y="3410850"/>
            <a:ext cx="3962975" cy="1097800"/>
          </a:xfrm>
          <a:prstGeom prst="rect">
            <a:avLst/>
          </a:prstGeom>
          <a:noFill/>
          <a:ln cap="flat" cmpd="sng" w="38100">
            <a:solidFill>
              <a:srgbClr val="EAFF6A"/>
            </a:solidFill>
            <a:prstDash val="solid"/>
            <a:round/>
            <a:headEnd len="sm" w="sm" type="none"/>
            <a:tailEnd len="sm" w="sm" type="none"/>
          </a:ln>
        </p:spPr>
      </p:pic>
      <p:grpSp>
        <p:nvGrpSpPr>
          <p:cNvPr id="433" name="Google Shape;433;p108"/>
          <p:cNvGrpSpPr/>
          <p:nvPr/>
        </p:nvGrpSpPr>
        <p:grpSpPr>
          <a:xfrm>
            <a:off x="4835975" y="1257000"/>
            <a:ext cx="3962975" cy="1480336"/>
            <a:chOff x="4835975" y="1257000"/>
            <a:chExt cx="3962975" cy="1480336"/>
          </a:xfrm>
        </p:grpSpPr>
        <p:pic>
          <p:nvPicPr>
            <p:cNvPr id="434" name="Google Shape;434;p108"/>
            <p:cNvPicPr preferRelativeResize="0"/>
            <p:nvPr/>
          </p:nvPicPr>
          <p:blipFill>
            <a:blip r:embed="rId4">
              <a:alphaModFix/>
            </a:blip>
            <a:stretch>
              <a:fillRect/>
            </a:stretch>
          </p:blipFill>
          <p:spPr>
            <a:xfrm>
              <a:off x="4835975" y="1257000"/>
              <a:ext cx="3962975" cy="1480336"/>
            </a:xfrm>
            <a:prstGeom prst="rect">
              <a:avLst/>
            </a:prstGeom>
            <a:noFill/>
            <a:ln cap="flat" cmpd="sng" w="38100">
              <a:solidFill>
                <a:srgbClr val="EAFF6A"/>
              </a:solidFill>
              <a:prstDash val="solid"/>
              <a:round/>
              <a:headEnd len="sm" w="sm" type="none"/>
              <a:tailEnd len="sm" w="sm" type="none"/>
            </a:ln>
          </p:spPr>
        </p:pic>
        <p:sp>
          <p:nvSpPr>
            <p:cNvPr id="435" name="Google Shape;435;p108"/>
            <p:cNvSpPr/>
            <p:nvPr/>
          </p:nvSpPr>
          <p:spPr>
            <a:xfrm>
              <a:off x="6112425" y="1811550"/>
              <a:ext cx="1306200" cy="271800"/>
            </a:xfrm>
            <a:prstGeom prst="rect">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108"/>
          <p:cNvSpPr/>
          <p:nvPr/>
        </p:nvSpPr>
        <p:spPr>
          <a:xfrm>
            <a:off x="7357100" y="3859500"/>
            <a:ext cx="369600" cy="281100"/>
          </a:xfrm>
          <a:prstGeom prst="rect">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09"/>
          <p:cNvSpPr txBox="1"/>
          <p:nvPr/>
        </p:nvSpPr>
        <p:spPr>
          <a:xfrm>
            <a:off x="457725" y="690050"/>
            <a:ext cx="4730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lang="pt-BR" sz="3500">
                <a:solidFill>
                  <a:schemeClr val="dk1"/>
                </a:solidFill>
                <a:latin typeface="DM Sans"/>
                <a:ea typeface="DM Sans"/>
                <a:cs typeface="DM Sans"/>
                <a:sym typeface="DM Sans"/>
              </a:rPr>
              <a:t>ATUALIZANDO </a:t>
            </a:r>
            <a:r>
              <a:rPr b="1" i="0" lang="pt-BR" sz="3500" u="none" cap="none" strike="noStrike">
                <a:solidFill>
                  <a:schemeClr val="dk1"/>
                </a:solidFill>
                <a:latin typeface="DM Sans"/>
                <a:ea typeface="DM Sans"/>
                <a:cs typeface="DM Sans"/>
                <a:sym typeface="DM Sans"/>
              </a:rPr>
              <a:t>UM </a:t>
            </a:r>
            <a:r>
              <a:rPr b="1" i="0" lang="pt-BR" sz="3500" u="none" cap="none" strike="noStrike">
                <a:solidFill>
                  <a:schemeClr val="dk1"/>
                </a:solidFill>
                <a:highlight>
                  <a:schemeClr val="accent6"/>
                </a:highlight>
                <a:latin typeface="DM Sans"/>
                <a:ea typeface="DM Sans"/>
                <a:cs typeface="DM Sans"/>
                <a:sym typeface="DM Sans"/>
              </a:rPr>
              <a:t>REPOSITÓRIO</a:t>
            </a:r>
            <a:endParaRPr b="1" i="0" sz="3500" u="none" cap="none" strike="noStrike">
              <a:solidFill>
                <a:schemeClr val="dk1"/>
              </a:solidFill>
              <a:highlight>
                <a:schemeClr val="accent6"/>
              </a:highlight>
              <a:latin typeface="DM Sans"/>
              <a:ea typeface="DM Sans"/>
              <a:cs typeface="DM Sans"/>
              <a:sym typeface="DM Sans"/>
            </a:endParaRPr>
          </a:p>
        </p:txBody>
      </p:sp>
      <p:sp>
        <p:nvSpPr>
          <p:cNvPr id="442" name="Google Shape;442;p109"/>
          <p:cNvSpPr txBox="1"/>
          <p:nvPr/>
        </p:nvSpPr>
        <p:spPr>
          <a:xfrm>
            <a:off x="457725" y="2083200"/>
            <a:ext cx="3412500" cy="176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Caso seja feita alguma atualização no repositório pelo GitHub ou em outro computador, também precisamos atualizar a versão que está no nosso computador.</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Para isso utilizamos o comando </a:t>
            </a:r>
            <a:r>
              <a:rPr b="1" lang="pt-BR" sz="1300">
                <a:solidFill>
                  <a:schemeClr val="dk1"/>
                </a:solidFill>
                <a:highlight>
                  <a:srgbClr val="EAFF6A"/>
                </a:highlight>
                <a:latin typeface="DM Sans"/>
                <a:ea typeface="DM Sans"/>
                <a:cs typeface="DM Sans"/>
                <a:sym typeface="DM Sans"/>
              </a:rPr>
              <a:t>git pull</a:t>
            </a:r>
            <a:r>
              <a:rPr lang="pt-BR" sz="1300">
                <a:solidFill>
                  <a:schemeClr val="dk1"/>
                </a:solidFill>
                <a:latin typeface="DM Sans"/>
                <a:ea typeface="DM Sans"/>
                <a:cs typeface="DM Sans"/>
                <a:sym typeface="DM Sans"/>
              </a:rPr>
              <a:t>.</a:t>
            </a:r>
            <a:endParaRPr sz="13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10"/>
          <p:cNvSpPr txBox="1"/>
          <p:nvPr/>
        </p:nvSpPr>
        <p:spPr>
          <a:xfrm>
            <a:off x="457725" y="690050"/>
            <a:ext cx="47301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2000"/>
              </a:spcBef>
              <a:spcAft>
                <a:spcPts val="0"/>
              </a:spcAft>
              <a:buClr>
                <a:schemeClr val="dk1"/>
              </a:buClr>
              <a:buSzPts val="1100"/>
              <a:buFont typeface="Arial"/>
              <a:buNone/>
            </a:pPr>
            <a:r>
              <a:rPr b="1" lang="pt-BR" sz="3500">
                <a:solidFill>
                  <a:schemeClr val="dk1"/>
                </a:solidFill>
                <a:latin typeface="DM Sans"/>
                <a:ea typeface="DM Sans"/>
                <a:cs typeface="DM Sans"/>
                <a:sym typeface="DM Sans"/>
              </a:rPr>
              <a:t>CLONANDO </a:t>
            </a:r>
            <a:r>
              <a:rPr b="1" i="0" lang="pt-BR" sz="3500" u="none" cap="none" strike="noStrike">
                <a:solidFill>
                  <a:schemeClr val="dk1"/>
                </a:solidFill>
                <a:latin typeface="DM Sans"/>
                <a:ea typeface="DM Sans"/>
                <a:cs typeface="DM Sans"/>
                <a:sym typeface="DM Sans"/>
              </a:rPr>
              <a:t>UM </a:t>
            </a:r>
            <a:r>
              <a:rPr b="1" i="0" lang="pt-BR" sz="3500" u="none" cap="none" strike="noStrike">
                <a:solidFill>
                  <a:schemeClr val="dk1"/>
                </a:solidFill>
                <a:highlight>
                  <a:schemeClr val="accent6"/>
                </a:highlight>
                <a:latin typeface="DM Sans"/>
                <a:ea typeface="DM Sans"/>
                <a:cs typeface="DM Sans"/>
                <a:sym typeface="DM Sans"/>
              </a:rPr>
              <a:t>REPOSITÓRIO</a:t>
            </a:r>
            <a:endParaRPr b="1" i="0" sz="3500" u="none" cap="none" strike="noStrike">
              <a:solidFill>
                <a:schemeClr val="dk1"/>
              </a:solidFill>
              <a:highlight>
                <a:schemeClr val="accent6"/>
              </a:highlight>
              <a:latin typeface="DM Sans"/>
              <a:ea typeface="DM Sans"/>
              <a:cs typeface="DM Sans"/>
              <a:sym typeface="DM Sans"/>
            </a:endParaRPr>
          </a:p>
        </p:txBody>
      </p:sp>
      <p:sp>
        <p:nvSpPr>
          <p:cNvPr id="448" name="Google Shape;448;p110"/>
          <p:cNvSpPr txBox="1"/>
          <p:nvPr/>
        </p:nvSpPr>
        <p:spPr>
          <a:xfrm>
            <a:off x="457725" y="2083200"/>
            <a:ext cx="3773700" cy="2625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Podemos também pegar um repositório que esteja disponível no GitHub e baixar para usar no nosso computador, p</a:t>
            </a:r>
            <a:r>
              <a:rPr lang="pt-BR" sz="1300">
                <a:solidFill>
                  <a:schemeClr val="dk1"/>
                </a:solidFill>
                <a:latin typeface="DM Sans"/>
                <a:ea typeface="DM Sans"/>
                <a:cs typeface="DM Sans"/>
                <a:sym typeface="DM Sans"/>
              </a:rPr>
              <a:t>odendo ser um repositório seu ou de outro usuário.</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rPr lang="pt-BR" sz="1300">
                <a:solidFill>
                  <a:schemeClr val="dk1"/>
                </a:solidFill>
                <a:latin typeface="DM Sans"/>
                <a:ea typeface="DM Sans"/>
                <a:cs typeface="DM Sans"/>
                <a:sym typeface="DM Sans"/>
              </a:rPr>
              <a:t>Para isso, no terminal, utilizamos o comando </a:t>
            </a:r>
            <a:r>
              <a:rPr lang="pt-BR" sz="1300">
                <a:solidFill>
                  <a:schemeClr val="dk1"/>
                </a:solidFill>
                <a:highlight>
                  <a:srgbClr val="EAFF6A"/>
                </a:highlight>
                <a:latin typeface="DM Sans"/>
                <a:ea typeface="DM Sans"/>
                <a:cs typeface="DM Sans"/>
                <a:sym typeface="DM Sans"/>
              </a:rPr>
              <a:t>git clone</a:t>
            </a:r>
            <a:r>
              <a:rPr lang="pt-BR" sz="1300">
                <a:solidFill>
                  <a:schemeClr val="dk1"/>
                </a:solidFill>
                <a:latin typeface="DM Sans"/>
                <a:ea typeface="DM Sans"/>
                <a:cs typeface="DM Sans"/>
                <a:sym typeface="DM Sans"/>
              </a:rPr>
              <a:t> seguido da URL do repositório.</a:t>
            </a:r>
            <a:endParaRPr sz="1300">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600"/>
              <a:buFont typeface="Arial"/>
              <a:buNone/>
            </a:pPr>
            <a:r>
              <a:t/>
            </a:r>
            <a:endParaRPr sz="1300">
              <a:solidFill>
                <a:schemeClr val="dk1"/>
              </a:solidFill>
              <a:latin typeface="DM Sans"/>
              <a:ea typeface="DM Sans"/>
              <a:cs typeface="DM Sans"/>
              <a:sym typeface="DM Sans"/>
            </a:endParaRPr>
          </a:p>
          <a:p>
            <a:pPr indent="0" lvl="0" marL="0" rtl="0" algn="ctr">
              <a:spcBef>
                <a:spcPts val="0"/>
              </a:spcBef>
              <a:spcAft>
                <a:spcPts val="0"/>
              </a:spcAft>
              <a:buClr>
                <a:schemeClr val="dk1"/>
              </a:buClr>
              <a:buSzPts val="1400"/>
              <a:buFont typeface="Arial"/>
              <a:buNone/>
            </a:pPr>
            <a:r>
              <a:rPr b="1" lang="pt-BR" sz="1300">
                <a:solidFill>
                  <a:schemeClr val="dk1"/>
                </a:solidFill>
                <a:highlight>
                  <a:srgbClr val="EAFF6A"/>
                </a:highlight>
                <a:latin typeface="DM Sans"/>
                <a:ea typeface="DM Sans"/>
                <a:cs typeface="DM Sans"/>
                <a:sym typeface="DM Sans"/>
              </a:rPr>
              <a:t>git clone https://github.com/minhacontagmail/primeiroprojeto.git</a:t>
            </a:r>
            <a:endParaRPr b="0" i="0" sz="1300" u="none" cap="none" strike="noStrike">
              <a:solidFill>
                <a:schemeClr val="dk1"/>
              </a:solidFill>
              <a:highlight>
                <a:srgbClr val="EAFF6A"/>
              </a:highlight>
              <a:latin typeface="DM Sans"/>
              <a:ea typeface="DM Sans"/>
              <a:cs typeface="DM Sans"/>
              <a:sym typeface="DM Sans"/>
            </a:endParaRPr>
          </a:p>
        </p:txBody>
      </p:sp>
      <p:pic>
        <p:nvPicPr>
          <p:cNvPr id="449" name="Google Shape;449;p110"/>
          <p:cNvPicPr preferRelativeResize="0"/>
          <p:nvPr/>
        </p:nvPicPr>
        <p:blipFill>
          <a:blip r:embed="rId3">
            <a:alphaModFix/>
          </a:blip>
          <a:stretch>
            <a:fillRect/>
          </a:stretch>
        </p:blipFill>
        <p:spPr>
          <a:xfrm>
            <a:off x="5009675" y="741725"/>
            <a:ext cx="3544200" cy="3774175"/>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454" name="Google Shape;454;p111"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455" name="Google Shape;455;p111"/>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56" name="Google Shape;456;p111"/>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85"/>
          <p:cNvSpPr txBox="1"/>
          <p:nvPr/>
        </p:nvSpPr>
        <p:spPr>
          <a:xfrm>
            <a:off x="569850" y="703125"/>
            <a:ext cx="6465000" cy="108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pt-BR" sz="4000" u="none" cap="none" strike="noStrike">
                <a:solidFill>
                  <a:schemeClr val="lt1"/>
                </a:solidFill>
                <a:latin typeface="DM Sans"/>
                <a:ea typeface="DM Sans"/>
                <a:cs typeface="DM Sans"/>
                <a:sym typeface="DM Sans"/>
              </a:rPr>
              <a:t>Resumo</a:t>
            </a:r>
            <a:r>
              <a:rPr b="1" i="0" lang="pt-BR" sz="4000" u="none" cap="none" strike="noStrike">
                <a:solidFill>
                  <a:srgbClr val="EAFF6A"/>
                </a:solidFill>
                <a:latin typeface="DM Sans"/>
                <a:ea typeface="DM Sans"/>
                <a:cs typeface="DM Sans"/>
                <a:sym typeface="DM Sans"/>
              </a:rPr>
              <a:t> da aula anterior</a:t>
            </a:r>
            <a:endParaRPr b="1" i="0" sz="4000" u="none" cap="none" strike="noStrike">
              <a:solidFill>
                <a:schemeClr val="lt1"/>
              </a:solidFill>
              <a:latin typeface="DM Sans"/>
              <a:ea typeface="DM Sans"/>
              <a:cs typeface="DM Sans"/>
              <a:sym typeface="DM Sans"/>
            </a:endParaRPr>
          </a:p>
        </p:txBody>
      </p:sp>
      <p:sp>
        <p:nvSpPr>
          <p:cNvPr id="253" name="Google Shape;253;p85"/>
          <p:cNvSpPr txBox="1"/>
          <p:nvPr/>
        </p:nvSpPr>
        <p:spPr>
          <a:xfrm>
            <a:off x="2541599" y="2179200"/>
            <a:ext cx="4060800" cy="11853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Comandos básicos do Git</a:t>
            </a:r>
            <a:endParaRPr b="1" i="0" sz="13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00">
              <a:solidFill>
                <a:schemeClr val="lt1"/>
              </a:solidFill>
              <a:latin typeface="DM Sans"/>
              <a:ea typeface="DM Sans"/>
              <a:cs typeface="DM Sans"/>
              <a:sym typeface="DM Sans"/>
            </a:endParaRPr>
          </a:p>
          <a:p>
            <a:pPr indent="-311150" lvl="0" marL="457200" marR="0" rtl="0" algn="l">
              <a:lnSpc>
                <a:spcPct val="100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Criar repositório e fazer commit</a:t>
            </a:r>
            <a:endParaRPr b="1" i="0" sz="13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b="1" sz="1300">
              <a:solidFill>
                <a:schemeClr val="lt1"/>
              </a:solidFill>
              <a:latin typeface="DM Sans"/>
              <a:ea typeface="DM Sans"/>
              <a:cs typeface="DM Sans"/>
              <a:sym typeface="DM Sans"/>
            </a:endParaRPr>
          </a:p>
          <a:p>
            <a:pPr indent="-311150" lvl="0" marL="457200" marR="0" rtl="0" algn="l">
              <a:lnSpc>
                <a:spcPct val="100000"/>
              </a:lnSpc>
              <a:spcBef>
                <a:spcPts val="0"/>
              </a:spcBef>
              <a:spcAft>
                <a:spcPts val="0"/>
              </a:spcAft>
              <a:buClr>
                <a:srgbClr val="EAFF6A"/>
              </a:buClr>
              <a:buSzPts val="1300"/>
              <a:buFont typeface="DM Sans"/>
              <a:buChar char="✓"/>
            </a:pPr>
            <a:r>
              <a:rPr b="1" i="0" lang="pt-BR" sz="1300" u="none" cap="none" strike="noStrike">
                <a:solidFill>
                  <a:schemeClr val="lt1"/>
                </a:solidFill>
                <a:latin typeface="DM Sans"/>
                <a:ea typeface="DM Sans"/>
                <a:cs typeface="DM Sans"/>
                <a:sym typeface="DM Sans"/>
              </a:rPr>
              <a:t>Uso do terminal</a:t>
            </a:r>
            <a:endParaRPr b="1" i="0" sz="1300" u="none" cap="none" strike="noStrik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112"/>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62" name="Google Shape;462;p112"/>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63" name="Google Shape;463;p112"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13"/>
          <p:cNvSpPr txBox="1"/>
          <p:nvPr/>
        </p:nvSpPr>
        <p:spPr>
          <a:xfrm>
            <a:off x="1245900" y="536950"/>
            <a:ext cx="6652200" cy="143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000"/>
              <a:buFont typeface="Arial"/>
              <a:buNone/>
            </a:pPr>
            <a:r>
              <a:rPr b="1" i="0" lang="pt-BR" sz="3000" u="none" cap="none" strike="noStrike">
                <a:solidFill>
                  <a:schemeClr val="lt1"/>
                </a:solidFill>
                <a:latin typeface="DM Sans"/>
                <a:ea typeface="DM Sans"/>
                <a:cs typeface="DM Sans"/>
                <a:sym typeface="DM Sans"/>
              </a:rPr>
              <a:t>MAIS PROPRIEDADES DO </a:t>
            </a:r>
            <a:r>
              <a:rPr b="1" i="0" lang="pt-BR" sz="3000" u="none" cap="none" strike="noStrike">
                <a:solidFill>
                  <a:schemeClr val="accent6"/>
                </a:solidFill>
                <a:latin typeface="DM Sans"/>
                <a:ea typeface="DM Sans"/>
                <a:cs typeface="DM Sans"/>
                <a:sym typeface="DM Sans"/>
              </a:rPr>
              <a:t>GITHUB</a:t>
            </a:r>
            <a:endParaRPr b="1" i="0" sz="3000" u="none" cap="none" strike="noStrike">
              <a:solidFill>
                <a:schemeClr val="accent6"/>
              </a:solidFill>
              <a:highlight>
                <a:schemeClr val="accent6"/>
              </a:highlight>
              <a:latin typeface="DM Sans"/>
              <a:ea typeface="DM Sans"/>
              <a:cs typeface="DM Sans"/>
              <a:sym typeface="DM Sans"/>
            </a:endParaRPr>
          </a:p>
          <a:p>
            <a:pPr indent="0" lvl="0" marL="0" marR="0" rtl="0" algn="ctr">
              <a:lnSpc>
                <a:spcPct val="115000"/>
              </a:lnSpc>
              <a:spcBef>
                <a:spcPts val="2000"/>
              </a:spcBef>
              <a:spcAft>
                <a:spcPts val="600"/>
              </a:spcAft>
              <a:buClr>
                <a:srgbClr val="000000"/>
              </a:buClr>
              <a:buSzPts val="3000"/>
              <a:buFont typeface="Arial"/>
              <a:buNone/>
            </a:pPr>
            <a:r>
              <a:t/>
            </a:r>
            <a:endParaRPr b="1" i="0" sz="3000" u="none" cap="none" strike="noStrike">
              <a:solidFill>
                <a:schemeClr val="dk1"/>
              </a:solidFill>
              <a:highlight>
                <a:schemeClr val="accent6"/>
              </a:highlight>
              <a:latin typeface="DM Sans"/>
              <a:ea typeface="DM Sans"/>
              <a:cs typeface="DM Sans"/>
              <a:sym typeface="DM Sans"/>
            </a:endParaRPr>
          </a:p>
        </p:txBody>
      </p:sp>
      <p:sp>
        <p:nvSpPr>
          <p:cNvPr id="469" name="Google Shape;469;p113"/>
          <p:cNvSpPr txBox="1"/>
          <p:nvPr/>
        </p:nvSpPr>
        <p:spPr>
          <a:xfrm>
            <a:off x="1684200" y="1533356"/>
            <a:ext cx="5775600" cy="93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0" i="0" lang="pt-BR" sz="1300" u="none" cap="none" strike="noStrike">
                <a:solidFill>
                  <a:schemeClr val="lt1"/>
                </a:solidFill>
                <a:latin typeface="DM Sans"/>
                <a:ea typeface="DM Sans"/>
                <a:cs typeface="DM Sans"/>
                <a:sym typeface="DM Sans"/>
              </a:rPr>
              <a:t>Como plataforma colaborativa, o GitHub </a:t>
            </a:r>
            <a:r>
              <a:rPr b="1" i="0" lang="pt-BR" sz="1300" u="none" cap="none" strike="noStrike">
                <a:solidFill>
                  <a:schemeClr val="lt1"/>
                </a:solidFill>
                <a:latin typeface="DM Sans"/>
                <a:ea typeface="DM Sans"/>
                <a:cs typeface="DM Sans"/>
                <a:sym typeface="DM Sans"/>
              </a:rPr>
              <a:t>oferece aos seus usuários uma grande quantidade de funcionalidades para a gestão de projetos</a:t>
            </a:r>
            <a:r>
              <a:rPr b="0" i="0" lang="pt-BR" sz="1300" u="none" cap="none" strike="noStrike">
                <a:solidFill>
                  <a:schemeClr val="lt1"/>
                </a:solidFill>
                <a:latin typeface="DM Sans"/>
                <a:ea typeface="DM Sans"/>
                <a:cs typeface="DM Sans"/>
                <a:sym typeface="DM Sans"/>
              </a:rPr>
              <a:t>, todas apoiadas pela comunidade. </a:t>
            </a:r>
            <a:endParaRPr b="0" i="0" sz="1300" u="none" cap="none" strike="noStrike">
              <a:solidFill>
                <a:schemeClr val="lt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800"/>
              <a:buFont typeface="Arial"/>
              <a:buNone/>
            </a:pPr>
            <a:r>
              <a:rPr lang="pt-BR" sz="1300">
                <a:solidFill>
                  <a:schemeClr val="lt1"/>
                </a:solidFill>
                <a:latin typeface="DM Sans"/>
                <a:ea typeface="DM Sans"/>
                <a:cs typeface="DM Sans"/>
                <a:sym typeface="DM Sans"/>
              </a:rPr>
              <a:t>Vamos conhecer um pouco de cada uma.</a:t>
            </a:r>
            <a:endParaRPr sz="1300">
              <a:solidFill>
                <a:schemeClr val="lt1"/>
              </a:solidFill>
              <a:latin typeface="DM Sans"/>
              <a:ea typeface="DM Sans"/>
              <a:cs typeface="DM Sans"/>
              <a:sym typeface="DM Sans"/>
            </a:endParaRPr>
          </a:p>
        </p:txBody>
      </p:sp>
      <p:grpSp>
        <p:nvGrpSpPr>
          <p:cNvPr id="470" name="Google Shape;470;p113"/>
          <p:cNvGrpSpPr/>
          <p:nvPr/>
        </p:nvGrpSpPr>
        <p:grpSpPr>
          <a:xfrm>
            <a:off x="663980" y="2717370"/>
            <a:ext cx="7816054" cy="937856"/>
            <a:chOff x="820775" y="3584792"/>
            <a:chExt cx="7502452" cy="636007"/>
          </a:xfrm>
        </p:grpSpPr>
        <p:pic>
          <p:nvPicPr>
            <p:cNvPr id="471" name="Google Shape;471;p113"/>
            <p:cNvPicPr preferRelativeResize="0"/>
            <p:nvPr/>
          </p:nvPicPr>
          <p:blipFill rotWithShape="1">
            <a:blip r:embed="rId3">
              <a:alphaModFix/>
            </a:blip>
            <a:srcRect b="0" l="0" r="0" t="0"/>
            <a:stretch/>
          </p:blipFill>
          <p:spPr>
            <a:xfrm>
              <a:off x="820775" y="3584792"/>
              <a:ext cx="7502452" cy="636007"/>
            </a:xfrm>
            <a:prstGeom prst="rect">
              <a:avLst/>
            </a:prstGeom>
            <a:noFill/>
            <a:ln cap="flat" cmpd="sng" w="38100">
              <a:solidFill>
                <a:schemeClr val="accent6"/>
              </a:solidFill>
              <a:prstDash val="solid"/>
              <a:round/>
              <a:headEnd len="sm" w="sm" type="none"/>
              <a:tailEnd len="sm" w="sm" type="none"/>
            </a:ln>
          </p:spPr>
        </p:pic>
        <p:sp>
          <p:nvSpPr>
            <p:cNvPr id="472" name="Google Shape;472;p113"/>
            <p:cNvSpPr/>
            <p:nvPr/>
          </p:nvSpPr>
          <p:spPr>
            <a:xfrm>
              <a:off x="820800" y="3584792"/>
              <a:ext cx="7502400" cy="6360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114"/>
          <p:cNvSpPr txBox="1"/>
          <p:nvPr/>
        </p:nvSpPr>
        <p:spPr>
          <a:xfrm>
            <a:off x="457725" y="422700"/>
            <a:ext cx="4730100" cy="1442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pt-BR" sz="3800" u="none" cap="none" strike="noStrike">
                <a:solidFill>
                  <a:schemeClr val="dk1"/>
                </a:solidFill>
                <a:latin typeface="DM Sans"/>
                <a:ea typeface="DM Sans"/>
                <a:cs typeface="DM Sans"/>
                <a:sym typeface="DM Sans"/>
              </a:rPr>
              <a:t>ADICIONAR </a:t>
            </a:r>
            <a:r>
              <a:rPr b="1" i="0" lang="pt-BR" sz="3800" u="none" cap="none" strike="noStrike">
                <a:solidFill>
                  <a:schemeClr val="dk1"/>
                </a:solidFill>
                <a:highlight>
                  <a:schemeClr val="accent6"/>
                </a:highlight>
                <a:latin typeface="DM Sans"/>
                <a:ea typeface="DM Sans"/>
                <a:cs typeface="DM Sans"/>
                <a:sym typeface="DM Sans"/>
              </a:rPr>
              <a:t>COLABORADORES</a:t>
            </a:r>
            <a:endParaRPr b="1" i="0" sz="3500" u="none" cap="none" strike="noStrike">
              <a:solidFill>
                <a:schemeClr val="dk1"/>
              </a:solidFill>
              <a:latin typeface="DM Sans"/>
              <a:ea typeface="DM Sans"/>
              <a:cs typeface="DM Sans"/>
              <a:sym typeface="DM Sans"/>
            </a:endParaRPr>
          </a:p>
        </p:txBody>
      </p:sp>
      <p:sp>
        <p:nvSpPr>
          <p:cNvPr id="478" name="Google Shape;478;p114"/>
          <p:cNvSpPr txBox="1"/>
          <p:nvPr/>
        </p:nvSpPr>
        <p:spPr>
          <a:xfrm>
            <a:off x="457725" y="2030325"/>
            <a:ext cx="3412500" cy="2385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Para adicionar colaboradores no seu projeto siga os seguintes passos:</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800"/>
              <a:buFont typeface="Arial"/>
              <a:buNone/>
            </a:pPr>
            <a:r>
              <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Acesse seu projeto no GitHub</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Vá em “Settings”</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Depois em “Collaborators”</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Em “Add people” insira o username de cada colaborador</a:t>
            </a:r>
            <a:endParaRPr b="0" i="0" sz="1300" u="none" cap="none" strike="noStrike">
              <a:solidFill>
                <a:schemeClr val="dk1"/>
              </a:solidFill>
              <a:latin typeface="DM Sans"/>
              <a:ea typeface="DM Sans"/>
              <a:cs typeface="DM Sans"/>
              <a:sym typeface="DM Sans"/>
            </a:endParaRPr>
          </a:p>
          <a:p>
            <a:pPr indent="-311150" lvl="0" marL="342900" marR="0" rtl="0" algn="l">
              <a:lnSpc>
                <a:spcPct val="100000"/>
              </a:lnSpc>
              <a:spcBef>
                <a:spcPts val="0"/>
              </a:spcBef>
              <a:spcAft>
                <a:spcPts val="0"/>
              </a:spcAft>
              <a:buClr>
                <a:schemeClr val="dk1"/>
              </a:buClr>
              <a:buSzPts val="1300"/>
              <a:buFont typeface="DM Sans"/>
              <a:buAutoNum type="arabicPeriod"/>
            </a:pPr>
            <a:r>
              <a:rPr b="0" i="0" lang="pt-BR" sz="1300" u="none" cap="none" strike="noStrike">
                <a:solidFill>
                  <a:schemeClr val="dk1"/>
                </a:solidFill>
                <a:latin typeface="DM Sans"/>
                <a:ea typeface="DM Sans"/>
                <a:cs typeface="DM Sans"/>
                <a:sym typeface="DM Sans"/>
              </a:rPr>
              <a:t>O colaborador recebe um e-mail e precisa aceitar o convite</a:t>
            </a:r>
            <a:endParaRPr b="0" i="0" sz="130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600"/>
              <a:buFont typeface="Arial"/>
              <a:buNone/>
            </a:pPr>
            <a:r>
              <a:t/>
            </a:r>
            <a:endParaRPr b="0" i="0" sz="1300" u="none" cap="none" strike="noStrike">
              <a:solidFill>
                <a:schemeClr val="dk1"/>
              </a:solidFill>
              <a:highlight>
                <a:schemeClr val="accent6"/>
              </a:highlight>
              <a:latin typeface="DM Sans"/>
              <a:ea typeface="DM Sans"/>
              <a:cs typeface="DM Sans"/>
              <a:sym typeface="DM Sans"/>
            </a:endParaRPr>
          </a:p>
        </p:txBody>
      </p:sp>
      <p:grpSp>
        <p:nvGrpSpPr>
          <p:cNvPr id="479" name="Google Shape;479;p114"/>
          <p:cNvGrpSpPr/>
          <p:nvPr/>
        </p:nvGrpSpPr>
        <p:grpSpPr>
          <a:xfrm>
            <a:off x="4354183" y="2030326"/>
            <a:ext cx="4625036" cy="2179594"/>
            <a:chOff x="1474599" y="2020425"/>
            <a:chExt cx="6194798" cy="3123074"/>
          </a:xfrm>
        </p:grpSpPr>
        <p:pic>
          <p:nvPicPr>
            <p:cNvPr id="480" name="Google Shape;480;p114"/>
            <p:cNvPicPr preferRelativeResize="0"/>
            <p:nvPr/>
          </p:nvPicPr>
          <p:blipFill rotWithShape="1">
            <a:blip r:embed="rId3">
              <a:alphaModFix/>
            </a:blip>
            <a:srcRect b="0" l="0" r="0" t="0"/>
            <a:stretch/>
          </p:blipFill>
          <p:spPr>
            <a:xfrm>
              <a:off x="1474599" y="2020425"/>
              <a:ext cx="6194798" cy="3123074"/>
            </a:xfrm>
            <a:prstGeom prst="rect">
              <a:avLst/>
            </a:prstGeom>
            <a:noFill/>
            <a:ln cap="flat" cmpd="sng" w="38100">
              <a:solidFill>
                <a:srgbClr val="EAFF6A"/>
              </a:solidFill>
              <a:prstDash val="solid"/>
              <a:round/>
              <a:headEnd len="sm" w="sm" type="none"/>
              <a:tailEnd len="sm" w="sm" type="none"/>
            </a:ln>
          </p:spPr>
        </p:pic>
        <p:sp>
          <p:nvSpPr>
            <p:cNvPr id="481" name="Google Shape;481;p114"/>
            <p:cNvSpPr/>
            <p:nvPr/>
          </p:nvSpPr>
          <p:spPr>
            <a:xfrm>
              <a:off x="5018567" y="2298925"/>
              <a:ext cx="510300" cy="252900"/>
            </a:xfrm>
            <a:prstGeom prst="rect">
              <a:avLst/>
            </a:prstGeom>
            <a:noFill/>
            <a:ln cap="flat" cmpd="sng" w="38100">
              <a:solidFill>
                <a:srgbClr val="EAFF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114"/>
            <p:cNvSpPr/>
            <p:nvPr/>
          </p:nvSpPr>
          <p:spPr>
            <a:xfrm>
              <a:off x="1633870" y="3019647"/>
              <a:ext cx="754800" cy="187800"/>
            </a:xfrm>
            <a:prstGeom prst="rect">
              <a:avLst/>
            </a:prstGeom>
            <a:noFill/>
            <a:ln cap="flat" cmpd="sng" w="38100">
              <a:solidFill>
                <a:srgbClr val="EAFF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114"/>
            <p:cNvSpPr/>
            <p:nvPr/>
          </p:nvSpPr>
          <p:spPr>
            <a:xfrm>
              <a:off x="4639340" y="4712685"/>
              <a:ext cx="606000" cy="252900"/>
            </a:xfrm>
            <a:prstGeom prst="rect">
              <a:avLst/>
            </a:prstGeom>
            <a:noFill/>
            <a:ln cap="flat" cmpd="sng" w="38100">
              <a:solidFill>
                <a:srgbClr val="EAFF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115"/>
          <p:cNvGrpSpPr/>
          <p:nvPr/>
        </p:nvGrpSpPr>
        <p:grpSpPr>
          <a:xfrm>
            <a:off x="472126" y="482986"/>
            <a:ext cx="401518" cy="401518"/>
            <a:chOff x="3137108" y="2467173"/>
            <a:chExt cx="738900" cy="738900"/>
          </a:xfrm>
        </p:grpSpPr>
        <p:sp>
          <p:nvSpPr>
            <p:cNvPr id="489" name="Google Shape;489;p115"/>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115"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491" name="Google Shape;491;p115"/>
          <p:cNvSpPr txBox="1"/>
          <p:nvPr/>
        </p:nvSpPr>
        <p:spPr>
          <a:xfrm>
            <a:off x="457350" y="1699775"/>
            <a:ext cx="8285400" cy="3001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Crie um novo repositório no </a:t>
            </a:r>
            <a:r>
              <a:rPr lang="pt-BR" sz="1300">
                <a:solidFill>
                  <a:schemeClr val="dk1"/>
                </a:solidFill>
                <a:highlight>
                  <a:schemeClr val="lt1"/>
                </a:highlight>
                <a:latin typeface="DM Sans"/>
                <a:ea typeface="DM Sans"/>
                <a:cs typeface="DM Sans"/>
                <a:sym typeface="DM Sans"/>
              </a:rPr>
              <a:t>GitHub</a:t>
            </a:r>
            <a:endParaRPr sz="1300">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Crie um arquivo</a:t>
            </a:r>
            <a:r>
              <a:rPr b="1" lang="pt-BR" sz="1300">
                <a:solidFill>
                  <a:schemeClr val="dk1"/>
                </a:solidFill>
                <a:highlight>
                  <a:schemeClr val="lt1"/>
                </a:highlight>
                <a:latin typeface="DM Sans"/>
                <a:ea typeface="DM Sans"/>
                <a:cs typeface="DM Sans"/>
                <a:sym typeface="DM Sans"/>
              </a:rPr>
              <a:t> index.html</a:t>
            </a:r>
            <a:r>
              <a:rPr lang="pt-BR" sz="1300">
                <a:solidFill>
                  <a:schemeClr val="dk1"/>
                </a:solidFill>
                <a:highlight>
                  <a:schemeClr val="lt1"/>
                </a:highlight>
                <a:latin typeface="DM Sans"/>
                <a:ea typeface="DM Sans"/>
                <a:cs typeface="DM Sans"/>
                <a:sym typeface="DM Sans"/>
              </a:rPr>
              <a:t> pela interface do GitHub e coloque apenas seu nome nele</a:t>
            </a:r>
            <a:endParaRPr sz="1300">
              <a:solidFill>
                <a:schemeClr val="dk1"/>
              </a:solidFill>
              <a:highlight>
                <a:schemeClr val="lt1"/>
              </a:highlight>
              <a:latin typeface="DM Sans"/>
              <a:ea typeface="DM Sans"/>
              <a:cs typeface="DM Sans"/>
              <a:sym typeface="DM Sans"/>
            </a:endParaRPr>
          </a:p>
          <a:p>
            <a:pPr indent="-311150" lvl="0" marL="45720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Adicione seu tutor como colaborador do projeto</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Faça o </a:t>
            </a:r>
            <a:r>
              <a:rPr b="1" i="0" lang="pt-BR" sz="1300" u="none" cap="none" strike="noStrike">
                <a:solidFill>
                  <a:schemeClr val="dk1"/>
                </a:solidFill>
                <a:highlight>
                  <a:schemeClr val="lt1"/>
                </a:highlight>
                <a:latin typeface="DM Sans"/>
                <a:ea typeface="DM Sans"/>
                <a:cs typeface="DM Sans"/>
                <a:sym typeface="DM Sans"/>
              </a:rPr>
              <a:t>git clone</a:t>
            </a:r>
            <a:r>
              <a:rPr b="0" i="0" lang="pt-BR" sz="1300" u="none" cap="none" strike="noStrike">
                <a:solidFill>
                  <a:schemeClr val="dk1"/>
                </a:solidFill>
                <a:highlight>
                  <a:schemeClr val="lt1"/>
                </a:highlight>
                <a:latin typeface="DM Sans"/>
                <a:ea typeface="DM Sans"/>
                <a:cs typeface="DM Sans"/>
                <a:sym typeface="DM Sans"/>
              </a:rPr>
              <a:t> desse projeto para o seu computador</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No seu computador, abra o projeto que acabou de clonar </a:t>
            </a:r>
            <a:r>
              <a:rPr lang="pt-BR" sz="1300">
                <a:solidFill>
                  <a:schemeClr val="dk1"/>
                </a:solidFill>
                <a:highlight>
                  <a:schemeClr val="lt1"/>
                </a:highlight>
                <a:latin typeface="DM Sans"/>
                <a:ea typeface="DM Sans"/>
                <a:cs typeface="DM Sans"/>
                <a:sym typeface="DM Sans"/>
              </a:rPr>
              <a:t>no VS Code </a:t>
            </a:r>
            <a:r>
              <a:rPr lang="pt-BR" sz="1300">
                <a:solidFill>
                  <a:schemeClr val="dk1"/>
                </a:solidFill>
                <a:highlight>
                  <a:schemeClr val="lt1"/>
                </a:highlight>
                <a:latin typeface="DM Sans"/>
                <a:ea typeface="DM Sans"/>
                <a:cs typeface="DM Sans"/>
                <a:sym typeface="DM Sans"/>
              </a:rPr>
              <a:t>e edite o arquivo</a:t>
            </a:r>
            <a:r>
              <a:rPr b="0" i="0" lang="pt-BR" sz="1300" u="none" cap="none" strike="noStrike">
                <a:solidFill>
                  <a:schemeClr val="dk1"/>
                </a:solidFill>
                <a:highlight>
                  <a:schemeClr val="lt1"/>
                </a:highlight>
                <a:latin typeface="DM Sans"/>
                <a:ea typeface="DM Sans"/>
                <a:cs typeface="DM Sans"/>
                <a:sym typeface="DM Sans"/>
              </a:rPr>
              <a:t> index.html</a:t>
            </a:r>
            <a:r>
              <a:rPr lang="pt-BR" sz="1300">
                <a:solidFill>
                  <a:schemeClr val="dk1"/>
                </a:solidFill>
                <a:highlight>
                  <a:schemeClr val="lt1"/>
                </a:highlight>
                <a:latin typeface="DM Sans"/>
                <a:ea typeface="DM Sans"/>
                <a:cs typeface="DM Sans"/>
                <a:sym typeface="DM Sans"/>
              </a:rPr>
              <a:t>:</a:t>
            </a:r>
            <a:r>
              <a:rPr b="0" i="0" lang="pt-BR" sz="1300" u="none" cap="none" strike="noStrike">
                <a:solidFill>
                  <a:schemeClr val="dk1"/>
                </a:solidFill>
                <a:highlight>
                  <a:schemeClr val="lt1"/>
                </a:highlight>
                <a:latin typeface="DM Sans"/>
                <a:ea typeface="DM Sans"/>
                <a:cs typeface="DM Sans"/>
                <a:sym typeface="DM Sans"/>
              </a:rPr>
              <a:t> ins</a:t>
            </a:r>
            <a:r>
              <a:rPr lang="pt-BR" sz="1300">
                <a:solidFill>
                  <a:schemeClr val="dk1"/>
                </a:solidFill>
                <a:highlight>
                  <a:schemeClr val="lt1"/>
                </a:highlight>
                <a:latin typeface="DM Sans"/>
                <a:ea typeface="DM Sans"/>
                <a:cs typeface="DM Sans"/>
                <a:sym typeface="DM Sans"/>
              </a:rPr>
              <a:t>ira </a:t>
            </a:r>
            <a:r>
              <a:rPr b="0" i="0" lang="pt-BR" sz="1300" u="none" cap="none" strike="noStrike">
                <a:solidFill>
                  <a:schemeClr val="dk1"/>
                </a:solidFill>
                <a:highlight>
                  <a:schemeClr val="lt1"/>
                </a:highlight>
                <a:latin typeface="DM Sans"/>
                <a:ea typeface="DM Sans"/>
                <a:cs typeface="DM Sans"/>
                <a:sym typeface="DM Sans"/>
              </a:rPr>
              <a:t>o template </a:t>
            </a:r>
            <a:r>
              <a:rPr lang="pt-BR" sz="1300">
                <a:solidFill>
                  <a:schemeClr val="dk1"/>
                </a:solidFill>
                <a:highlight>
                  <a:schemeClr val="lt1"/>
                </a:highlight>
                <a:latin typeface="DM Sans"/>
                <a:ea typeface="DM Sans"/>
                <a:cs typeface="DM Sans"/>
                <a:sym typeface="DM Sans"/>
              </a:rPr>
              <a:t>inicial do html e</a:t>
            </a:r>
            <a:r>
              <a:rPr b="0" i="0" lang="pt-BR" sz="1300" u="none" cap="none" strike="noStrike">
                <a:solidFill>
                  <a:schemeClr val="dk1"/>
                </a:solidFill>
                <a:highlight>
                  <a:schemeClr val="lt1"/>
                </a:highlight>
                <a:latin typeface="DM Sans"/>
                <a:ea typeface="DM Sans"/>
                <a:cs typeface="DM Sans"/>
                <a:sym typeface="DM Sans"/>
              </a:rPr>
              <a:t> mais algumas das tags </a:t>
            </a:r>
            <a:r>
              <a:rPr lang="pt-BR" sz="1300">
                <a:solidFill>
                  <a:schemeClr val="dk1"/>
                </a:solidFill>
                <a:highlight>
                  <a:schemeClr val="lt1"/>
                </a:highlight>
                <a:latin typeface="DM Sans"/>
                <a:ea typeface="DM Sans"/>
                <a:cs typeface="DM Sans"/>
                <a:sym typeface="DM Sans"/>
              </a:rPr>
              <a:t>que aprendemos </a:t>
            </a:r>
            <a:endParaRPr sz="1300">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Envie todas as alterações para o GitHub</a:t>
            </a:r>
            <a:endParaRPr sz="1300">
              <a:solidFill>
                <a:schemeClr val="dk1"/>
              </a:solidFill>
              <a:highlight>
                <a:schemeClr val="lt1"/>
              </a:highlight>
              <a:latin typeface="DM Sans"/>
              <a:ea typeface="DM Sans"/>
              <a:cs typeface="DM Sans"/>
              <a:sym typeface="DM Sans"/>
            </a:endParaRPr>
          </a:p>
          <a:p>
            <a:pPr indent="-311150" lvl="0" marL="45720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Ao finalizar, envie o link do seu repositório no chat</a:t>
            </a:r>
            <a:endParaRPr sz="1300">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highlight>
                  <a:srgbClr val="EAFF6A"/>
                </a:highlight>
                <a:latin typeface="DM Sans"/>
                <a:ea typeface="DM Sans"/>
                <a:cs typeface="DM Sans"/>
                <a:sym typeface="DM Sans"/>
              </a:rPr>
              <a:t>Você terá 15 minutos para executar essa tarefa.</a:t>
            </a:r>
            <a:endParaRPr b="0" i="0" sz="1350" u="sng" cap="none" strike="noStrike">
              <a:solidFill>
                <a:srgbClr val="83AEFB"/>
              </a:solidFill>
              <a:latin typeface="DM Sans"/>
              <a:ea typeface="DM Sans"/>
              <a:cs typeface="DM Sans"/>
              <a:sym typeface="DM Sans"/>
            </a:endParaRPr>
          </a:p>
        </p:txBody>
      </p:sp>
      <p:sp>
        <p:nvSpPr>
          <p:cNvPr id="492" name="Google Shape;492;p115"/>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493" name="Google Shape;493;p115"/>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494" name="Google Shape;494;p115"/>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16"/>
          <p:cNvSpPr txBox="1"/>
          <p:nvPr/>
        </p:nvSpPr>
        <p:spPr>
          <a:xfrm>
            <a:off x="875100" y="627600"/>
            <a:ext cx="73938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lang="pt-BR" sz="4000">
                <a:solidFill>
                  <a:srgbClr val="EAFF6A"/>
                </a:solidFill>
                <a:latin typeface="DM Sans"/>
                <a:ea typeface="DM Sans"/>
                <a:cs typeface="DM Sans"/>
                <a:sym typeface="DM Sans"/>
              </a:rPr>
              <a:t>Comandos para o GitHub</a:t>
            </a:r>
            <a:endParaRPr b="0" i="0" sz="4000" u="none" cap="none" strike="noStrike">
              <a:solidFill>
                <a:schemeClr val="lt1"/>
              </a:solidFill>
              <a:latin typeface="DM Sans"/>
              <a:ea typeface="DM Sans"/>
              <a:cs typeface="DM Sans"/>
              <a:sym typeface="DM Sans"/>
            </a:endParaRPr>
          </a:p>
        </p:txBody>
      </p:sp>
      <p:sp>
        <p:nvSpPr>
          <p:cNvPr id="500" name="Google Shape;500;p116"/>
          <p:cNvSpPr txBox="1"/>
          <p:nvPr/>
        </p:nvSpPr>
        <p:spPr>
          <a:xfrm>
            <a:off x="1482452" y="2001975"/>
            <a:ext cx="6179100" cy="1995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push:</a:t>
            </a:r>
            <a:r>
              <a:rPr lang="pt-BR" sz="1300">
                <a:solidFill>
                  <a:schemeClr val="lt1"/>
                </a:solidFill>
                <a:latin typeface="DM Sans"/>
                <a:ea typeface="DM Sans"/>
                <a:cs typeface="DM Sans"/>
                <a:sym typeface="DM Sans"/>
              </a:rPr>
              <a:t> para enviar os commits para o GitHub</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pull:</a:t>
            </a:r>
            <a:r>
              <a:rPr lang="pt-BR" sz="1300">
                <a:solidFill>
                  <a:schemeClr val="lt1"/>
                </a:solidFill>
                <a:latin typeface="DM Sans"/>
                <a:ea typeface="DM Sans"/>
                <a:cs typeface="DM Sans"/>
                <a:sym typeface="DM Sans"/>
              </a:rPr>
              <a:t> para buscar os commits que já foram feitos n</a:t>
            </a:r>
            <a:r>
              <a:rPr lang="pt-BR" sz="1300">
                <a:solidFill>
                  <a:schemeClr val="lt1"/>
                </a:solidFill>
                <a:latin typeface="DM Sans"/>
                <a:ea typeface="DM Sans"/>
                <a:cs typeface="DM Sans"/>
                <a:sym typeface="DM Sans"/>
              </a:rPr>
              <a:t>o GitHub</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clone:</a:t>
            </a:r>
            <a:r>
              <a:rPr lang="pt-BR" sz="1300">
                <a:solidFill>
                  <a:schemeClr val="lt1"/>
                </a:solidFill>
                <a:latin typeface="DM Sans"/>
                <a:ea typeface="DM Sans"/>
                <a:cs typeface="DM Sans"/>
                <a:sym typeface="DM Sans"/>
              </a:rPr>
              <a:t> para baixar um repositório do GitHub para o seu computador</a:t>
            </a:r>
            <a:endParaRPr sz="1300">
              <a:solidFill>
                <a:schemeClr val="lt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lnSpc>
                <a:spcPct val="115000"/>
              </a:lnSpc>
              <a:spcBef>
                <a:spcPts val="0"/>
              </a:spcBef>
              <a:spcAft>
                <a:spcPts val="0"/>
              </a:spcAft>
              <a:buClr>
                <a:schemeClr val="accent6"/>
              </a:buClr>
              <a:buSzPts val="1300"/>
              <a:buFont typeface="Didact Gothic"/>
              <a:buChar char="✓"/>
            </a:pPr>
            <a:r>
              <a:rPr b="1" lang="pt-BR" sz="1300">
                <a:solidFill>
                  <a:schemeClr val="dk1"/>
                </a:solidFill>
                <a:highlight>
                  <a:schemeClr val="accent6"/>
                </a:highlight>
                <a:latin typeface="DM Sans"/>
                <a:ea typeface="DM Sans"/>
                <a:cs typeface="DM Sans"/>
                <a:sym typeface="DM Sans"/>
              </a:rPr>
              <a:t>git remote add origin:</a:t>
            </a:r>
            <a:r>
              <a:rPr b="1" lang="pt-BR" sz="1300">
                <a:solidFill>
                  <a:schemeClr val="lt1"/>
                </a:solidFill>
                <a:latin typeface="DM Sans"/>
                <a:ea typeface="DM Sans"/>
                <a:cs typeface="DM Sans"/>
                <a:sym typeface="DM Sans"/>
              </a:rPr>
              <a:t> </a:t>
            </a:r>
            <a:r>
              <a:rPr lang="pt-BR" sz="1300">
                <a:solidFill>
                  <a:schemeClr val="lt1"/>
                </a:solidFill>
                <a:latin typeface="DM Sans"/>
                <a:ea typeface="DM Sans"/>
                <a:cs typeface="DM Sans"/>
                <a:sym typeface="DM Sans"/>
              </a:rPr>
              <a:t>para vincular seu projeto local com um repositório do GitHub</a:t>
            </a:r>
            <a:endParaRPr b="1" sz="1300">
              <a:solidFill>
                <a:schemeClr val="dk1"/>
              </a:solidFill>
              <a:highlight>
                <a:schemeClr val="accent6"/>
              </a:highlight>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17"/>
          <p:cNvSpPr txBox="1"/>
          <p:nvPr/>
        </p:nvSpPr>
        <p:spPr>
          <a:xfrm>
            <a:off x="501450" y="403475"/>
            <a:ext cx="8141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200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GITHUB PAGES</a:t>
            </a:r>
            <a:endParaRPr b="1" i="0" sz="4000" u="none" cap="none" strike="noStrike">
              <a:solidFill>
                <a:schemeClr val="dk1"/>
              </a:solidFill>
              <a:latin typeface="DM Sans"/>
              <a:ea typeface="DM Sans"/>
              <a:cs typeface="DM Sans"/>
              <a:sym typeface="DM Sans"/>
            </a:endParaRPr>
          </a:p>
        </p:txBody>
      </p:sp>
      <p:cxnSp>
        <p:nvCxnSpPr>
          <p:cNvPr id="506" name="Google Shape;506;p117"/>
          <p:cNvCxnSpPr>
            <a:endCxn id="507" idx="2"/>
          </p:cNvCxnSpPr>
          <p:nvPr/>
        </p:nvCxnSpPr>
        <p:spPr>
          <a:xfrm>
            <a:off x="1962368" y="2306650"/>
            <a:ext cx="5354100" cy="4200"/>
          </a:xfrm>
          <a:prstGeom prst="straightConnector1">
            <a:avLst/>
          </a:prstGeom>
          <a:noFill/>
          <a:ln cap="flat" cmpd="sng" w="28575">
            <a:solidFill>
              <a:schemeClr val="accent6"/>
            </a:solidFill>
            <a:prstDash val="solid"/>
            <a:round/>
            <a:headEnd len="sm" w="sm" type="none"/>
            <a:tailEnd len="sm" w="sm" type="none"/>
          </a:ln>
        </p:spPr>
      </p:cxnSp>
      <p:sp>
        <p:nvSpPr>
          <p:cNvPr id="508" name="Google Shape;508;p117"/>
          <p:cNvSpPr/>
          <p:nvPr/>
        </p:nvSpPr>
        <p:spPr>
          <a:xfrm>
            <a:off x="3348390" y="2048350"/>
            <a:ext cx="525000" cy="5250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09" name="Google Shape;509;p117"/>
          <p:cNvSpPr/>
          <p:nvPr/>
        </p:nvSpPr>
        <p:spPr>
          <a:xfrm>
            <a:off x="5365892" y="2071391"/>
            <a:ext cx="525000" cy="5250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10" name="Google Shape;510;p117"/>
          <p:cNvSpPr txBox="1"/>
          <p:nvPr/>
        </p:nvSpPr>
        <p:spPr>
          <a:xfrm>
            <a:off x="713875" y="2857750"/>
            <a:ext cx="1769100" cy="91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1" lang="pt-BR" sz="1300">
                <a:solidFill>
                  <a:schemeClr val="dk1"/>
                </a:solidFill>
                <a:highlight>
                  <a:schemeClr val="lt1"/>
                </a:highlight>
                <a:latin typeface="DM Sans"/>
                <a:ea typeface="DM Sans"/>
                <a:cs typeface="DM Sans"/>
                <a:sym typeface="DM Sans"/>
              </a:rPr>
              <a:t>Acesse </a:t>
            </a:r>
            <a:r>
              <a:rPr lang="pt-BR" sz="1300">
                <a:solidFill>
                  <a:schemeClr val="dk1"/>
                </a:solidFill>
                <a:highlight>
                  <a:schemeClr val="lt1"/>
                </a:highlight>
                <a:latin typeface="DM Sans"/>
                <a:ea typeface="DM Sans"/>
                <a:cs typeface="DM Sans"/>
                <a:sym typeface="DM Sans"/>
              </a:rPr>
              <a:t>seu repositório no GitHub e vá em</a:t>
            </a:r>
            <a:r>
              <a:rPr b="0" i="0" lang="pt-BR" sz="1300" u="none" cap="none" strike="noStrike">
                <a:solidFill>
                  <a:schemeClr val="dk1"/>
                </a:solidFill>
                <a:highlight>
                  <a:schemeClr val="lt1"/>
                </a:highlight>
                <a:latin typeface="DM Sans"/>
                <a:ea typeface="DM Sans"/>
                <a:cs typeface="DM Sans"/>
                <a:sym typeface="DM Sans"/>
              </a:rPr>
              <a:t> “Settings”.</a:t>
            </a:r>
            <a:endParaRPr b="0" i="0" sz="1300" u="none" cap="none" strike="noStrike">
              <a:solidFill>
                <a:schemeClr val="dk1"/>
              </a:solidFill>
              <a:highlight>
                <a:schemeClr val="lt1"/>
              </a:highlight>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1" i="0" sz="1300" u="none" cap="none" strike="noStrike">
              <a:solidFill>
                <a:schemeClr val="dk1"/>
              </a:solidFill>
              <a:highlight>
                <a:schemeClr val="lt1"/>
              </a:highlight>
              <a:latin typeface="DM Sans"/>
              <a:ea typeface="DM Sans"/>
              <a:cs typeface="DM Sans"/>
              <a:sym typeface="DM Sans"/>
            </a:endParaRPr>
          </a:p>
        </p:txBody>
      </p:sp>
      <p:sp>
        <p:nvSpPr>
          <p:cNvPr id="511" name="Google Shape;511;p117"/>
          <p:cNvSpPr txBox="1"/>
          <p:nvPr/>
        </p:nvSpPr>
        <p:spPr>
          <a:xfrm>
            <a:off x="2728894" y="2857750"/>
            <a:ext cx="1769100" cy="91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1" lang="pt-BR" sz="1300">
                <a:solidFill>
                  <a:schemeClr val="dk1"/>
                </a:solidFill>
                <a:highlight>
                  <a:schemeClr val="lt1"/>
                </a:highlight>
                <a:latin typeface="DM Sans"/>
                <a:ea typeface="DM Sans"/>
                <a:cs typeface="DM Sans"/>
                <a:sym typeface="DM Sans"/>
              </a:rPr>
              <a:t>Clique </a:t>
            </a:r>
            <a:r>
              <a:rPr lang="pt-BR" sz="1300">
                <a:solidFill>
                  <a:schemeClr val="dk1"/>
                </a:solidFill>
                <a:highlight>
                  <a:schemeClr val="lt1"/>
                </a:highlight>
                <a:latin typeface="DM Sans"/>
                <a:ea typeface="DM Sans"/>
                <a:cs typeface="DM Sans"/>
                <a:sym typeface="DM Sans"/>
              </a:rPr>
              <a:t>em “P</a:t>
            </a:r>
            <a:r>
              <a:rPr b="0" i="0" lang="pt-BR" sz="1300" u="none" cap="none" strike="noStrike">
                <a:solidFill>
                  <a:schemeClr val="dk1"/>
                </a:solidFill>
                <a:highlight>
                  <a:schemeClr val="lt1"/>
                </a:highlight>
                <a:latin typeface="DM Sans"/>
                <a:ea typeface="DM Sans"/>
                <a:cs typeface="DM Sans"/>
                <a:sym typeface="DM Sans"/>
              </a:rPr>
              <a:t>age</a:t>
            </a:r>
            <a:r>
              <a:rPr lang="pt-BR" sz="1300">
                <a:solidFill>
                  <a:schemeClr val="dk1"/>
                </a:solidFill>
                <a:highlight>
                  <a:schemeClr val="lt1"/>
                </a:highlight>
                <a:latin typeface="DM Sans"/>
                <a:ea typeface="DM Sans"/>
                <a:cs typeface="DM Sans"/>
                <a:sym typeface="DM Sans"/>
              </a:rPr>
              <a:t>s”</a:t>
            </a:r>
            <a:r>
              <a:rPr b="0" i="0" lang="pt-BR" sz="1300" u="none" cap="none" strike="noStrike">
                <a:solidFill>
                  <a:schemeClr val="dk1"/>
                </a:solidFill>
                <a:highlight>
                  <a:schemeClr val="lt1"/>
                </a:highlight>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1" i="0" sz="1300" u="none" cap="none" strike="noStrike">
              <a:solidFill>
                <a:schemeClr val="dk1"/>
              </a:solidFill>
              <a:highlight>
                <a:schemeClr val="lt1"/>
              </a:highlight>
              <a:latin typeface="DM Sans"/>
              <a:ea typeface="DM Sans"/>
              <a:cs typeface="DM Sans"/>
              <a:sym typeface="DM Sans"/>
            </a:endParaRPr>
          </a:p>
        </p:txBody>
      </p:sp>
      <p:sp>
        <p:nvSpPr>
          <p:cNvPr id="512" name="Google Shape;512;p117"/>
          <p:cNvSpPr txBox="1"/>
          <p:nvPr/>
        </p:nvSpPr>
        <p:spPr>
          <a:xfrm>
            <a:off x="4660075" y="2857750"/>
            <a:ext cx="1852800" cy="91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1300" u="none" cap="none" strike="noStrike">
                <a:solidFill>
                  <a:schemeClr val="dk1"/>
                </a:solidFill>
                <a:latin typeface="DM Sans"/>
                <a:ea typeface="DM Sans"/>
                <a:cs typeface="DM Sans"/>
                <a:sym typeface="DM Sans"/>
              </a:rPr>
              <a:t>Selecione </a:t>
            </a:r>
            <a:r>
              <a:rPr lang="pt-BR" sz="1300">
                <a:solidFill>
                  <a:schemeClr val="dk1"/>
                </a:solidFill>
                <a:latin typeface="DM Sans"/>
                <a:ea typeface="DM Sans"/>
                <a:cs typeface="DM Sans"/>
                <a:sym typeface="DM Sans"/>
              </a:rPr>
              <a:t>a </a:t>
            </a:r>
            <a:r>
              <a:rPr b="0" i="0" lang="pt-BR" sz="1300" u="none" cap="none" strike="noStrike">
                <a:solidFill>
                  <a:schemeClr val="dk1"/>
                </a:solidFill>
                <a:latin typeface="DM Sans"/>
                <a:ea typeface="DM Sans"/>
                <a:cs typeface="DM Sans"/>
                <a:sym typeface="DM Sans"/>
              </a:rPr>
              <a:t>branch </a:t>
            </a:r>
            <a:r>
              <a:rPr lang="pt-BR" sz="1300">
                <a:solidFill>
                  <a:schemeClr val="dk1"/>
                </a:solidFill>
                <a:latin typeface="DM Sans"/>
                <a:ea typeface="DM Sans"/>
                <a:cs typeface="DM Sans"/>
                <a:sym typeface="DM Sans"/>
              </a:rPr>
              <a:t>que será</a:t>
            </a:r>
            <a:r>
              <a:rPr b="0" i="0" lang="pt-BR" sz="1300" u="none" cap="none" strike="noStrike">
                <a:solidFill>
                  <a:schemeClr val="dk1"/>
                </a:solidFill>
                <a:latin typeface="DM Sans"/>
                <a:ea typeface="DM Sans"/>
                <a:cs typeface="DM Sans"/>
                <a:sym typeface="DM Sans"/>
              </a:rPr>
              <a:t> </a:t>
            </a:r>
            <a:r>
              <a:rPr lang="pt-BR" sz="1300">
                <a:solidFill>
                  <a:schemeClr val="dk1"/>
                </a:solidFill>
                <a:latin typeface="DM Sans"/>
                <a:ea typeface="DM Sans"/>
                <a:cs typeface="DM Sans"/>
                <a:sym typeface="DM Sans"/>
              </a:rPr>
              <a:t>publicada </a:t>
            </a:r>
            <a:r>
              <a:rPr b="0" i="0" lang="pt-BR" sz="1300" u="none" cap="none" strike="noStrike">
                <a:solidFill>
                  <a:schemeClr val="dk1"/>
                </a:solidFill>
                <a:latin typeface="DM Sans"/>
                <a:ea typeface="DM Sans"/>
                <a:cs typeface="DM Sans"/>
                <a:sym typeface="DM Sans"/>
              </a:rPr>
              <a:t>(</a:t>
            </a:r>
            <a:r>
              <a:rPr lang="pt-BR" sz="1300">
                <a:solidFill>
                  <a:schemeClr val="dk1"/>
                </a:solidFill>
                <a:latin typeface="DM Sans"/>
                <a:ea typeface="DM Sans"/>
                <a:cs typeface="DM Sans"/>
                <a:sym typeface="DM Sans"/>
              </a:rPr>
              <a:t>master ou main</a:t>
            </a:r>
            <a:r>
              <a:rPr b="0" i="0" lang="pt-BR" sz="1300" u="none" cap="none" strike="noStrike">
                <a:solidFill>
                  <a:schemeClr val="dk1"/>
                </a:solidFill>
                <a:latin typeface="DM Sans"/>
                <a:ea typeface="DM Sans"/>
                <a:cs typeface="DM Sans"/>
                <a:sym typeface="DM Sans"/>
              </a:rPr>
              <a:t>).</a:t>
            </a:r>
            <a:endParaRPr b="0" i="0" sz="1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1" i="0" sz="1300" u="none" cap="none" strike="noStrike">
              <a:solidFill>
                <a:schemeClr val="dk1"/>
              </a:solidFill>
              <a:highlight>
                <a:schemeClr val="lt1"/>
              </a:highlight>
              <a:latin typeface="DM Sans"/>
              <a:ea typeface="DM Sans"/>
              <a:cs typeface="DM Sans"/>
              <a:sym typeface="DM Sans"/>
            </a:endParaRPr>
          </a:p>
        </p:txBody>
      </p:sp>
      <p:sp>
        <p:nvSpPr>
          <p:cNvPr id="513" name="Google Shape;513;p117"/>
          <p:cNvSpPr/>
          <p:nvPr/>
        </p:nvSpPr>
        <p:spPr>
          <a:xfrm>
            <a:off x="1437217" y="2048350"/>
            <a:ext cx="525000" cy="5250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07" name="Google Shape;507;p117"/>
          <p:cNvSpPr/>
          <p:nvPr/>
        </p:nvSpPr>
        <p:spPr>
          <a:xfrm>
            <a:off x="7316468" y="2048350"/>
            <a:ext cx="525000" cy="5250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E0FF00"/>
              </a:solidFill>
              <a:latin typeface="Arial"/>
              <a:ea typeface="Arial"/>
              <a:cs typeface="Arial"/>
              <a:sym typeface="Arial"/>
            </a:endParaRPr>
          </a:p>
        </p:txBody>
      </p:sp>
      <p:sp>
        <p:nvSpPr>
          <p:cNvPr id="514" name="Google Shape;514;p117"/>
          <p:cNvSpPr txBox="1"/>
          <p:nvPr/>
        </p:nvSpPr>
        <p:spPr>
          <a:xfrm>
            <a:off x="6588225" y="2857750"/>
            <a:ext cx="1981500" cy="109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b="1" i="0" lang="pt-BR" sz="1300" u="none" cap="none" strike="noStrike">
                <a:solidFill>
                  <a:schemeClr val="dk1"/>
                </a:solidFill>
                <a:highlight>
                  <a:schemeClr val="lt1"/>
                </a:highlight>
                <a:latin typeface="DM Sans"/>
                <a:ea typeface="DM Sans"/>
                <a:cs typeface="DM Sans"/>
                <a:sym typeface="DM Sans"/>
              </a:rPr>
              <a:t>Salve</a:t>
            </a:r>
            <a:r>
              <a:rPr b="0" i="0" lang="pt-BR" sz="1300" u="none" cap="none" strike="noStrike">
                <a:solidFill>
                  <a:schemeClr val="dk1"/>
                </a:solidFill>
                <a:highlight>
                  <a:schemeClr val="lt1"/>
                </a:highlight>
                <a:latin typeface="DM Sans"/>
                <a:ea typeface="DM Sans"/>
                <a:cs typeface="DM Sans"/>
                <a:sym typeface="DM Sans"/>
              </a:rPr>
              <a:t> as alteraçõe</a:t>
            </a:r>
            <a:r>
              <a:rPr lang="pt-BR" sz="1300">
                <a:solidFill>
                  <a:schemeClr val="dk1"/>
                </a:solidFill>
                <a:highlight>
                  <a:schemeClr val="lt1"/>
                </a:highlight>
                <a:latin typeface="DM Sans"/>
                <a:ea typeface="DM Sans"/>
                <a:cs typeface="DM Sans"/>
                <a:sym typeface="DM Sans"/>
              </a:rPr>
              <a:t>s.</a:t>
            </a:r>
            <a:r>
              <a:rPr b="0" i="0" lang="pt-BR" sz="1300" u="none" cap="none" strike="noStrike">
                <a:solidFill>
                  <a:schemeClr val="dk1"/>
                </a:solidFill>
                <a:highlight>
                  <a:schemeClr val="lt1"/>
                </a:highlight>
                <a:latin typeface="DM Sans"/>
                <a:ea typeface="DM Sans"/>
                <a:cs typeface="DM Sans"/>
                <a:sym typeface="DM Sans"/>
              </a:rPr>
              <a:t> </a:t>
            </a:r>
            <a:r>
              <a:rPr lang="pt-BR" sz="1300">
                <a:solidFill>
                  <a:schemeClr val="dk1"/>
                </a:solidFill>
                <a:highlight>
                  <a:schemeClr val="lt1"/>
                </a:highlight>
                <a:latin typeface="DM Sans"/>
                <a:ea typeface="DM Sans"/>
                <a:cs typeface="DM Sans"/>
                <a:sym typeface="DM Sans"/>
              </a:rPr>
              <a:t>O</a:t>
            </a:r>
            <a:r>
              <a:rPr b="0" i="0" lang="pt-BR" sz="1300" u="none" cap="none" strike="noStrike">
                <a:solidFill>
                  <a:schemeClr val="dk1"/>
                </a:solidFill>
                <a:highlight>
                  <a:schemeClr val="lt1"/>
                </a:highlight>
                <a:latin typeface="DM Sans"/>
                <a:ea typeface="DM Sans"/>
                <a:cs typeface="DM Sans"/>
                <a:sym typeface="DM Sans"/>
              </a:rPr>
              <a:t> GitHub </a:t>
            </a:r>
            <a:r>
              <a:rPr lang="pt-BR" sz="1300">
                <a:solidFill>
                  <a:schemeClr val="dk1"/>
                </a:solidFill>
                <a:highlight>
                  <a:schemeClr val="lt1"/>
                </a:highlight>
                <a:latin typeface="DM Sans"/>
                <a:ea typeface="DM Sans"/>
                <a:cs typeface="DM Sans"/>
                <a:sym typeface="DM Sans"/>
              </a:rPr>
              <a:t>irá publicar sua página e disponibilizar o link de acesso (pode demorar alguns minutos).</a:t>
            </a:r>
            <a:endParaRPr b="0" i="0" sz="1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800"/>
              <a:buFont typeface="Arial"/>
              <a:buNone/>
            </a:pPr>
            <a:r>
              <a:t/>
            </a:r>
            <a:endParaRPr b="1" i="0" sz="1300" u="none" cap="none" strike="noStrike">
              <a:solidFill>
                <a:schemeClr val="dk1"/>
              </a:solidFill>
              <a:highlight>
                <a:schemeClr val="lt1"/>
              </a:highlight>
              <a:latin typeface="DM Sans"/>
              <a:ea typeface="DM Sans"/>
              <a:cs typeface="DM Sans"/>
              <a:sym typeface="DM Sans"/>
            </a:endParaRPr>
          </a:p>
        </p:txBody>
      </p:sp>
      <p:sp>
        <p:nvSpPr>
          <p:cNvPr id="515" name="Google Shape;515;p117"/>
          <p:cNvSpPr txBox="1"/>
          <p:nvPr/>
        </p:nvSpPr>
        <p:spPr>
          <a:xfrm>
            <a:off x="1527813" y="2087600"/>
            <a:ext cx="34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DM Sans"/>
                <a:ea typeface="DM Sans"/>
                <a:cs typeface="DM Sans"/>
                <a:sym typeface="DM Sans"/>
              </a:rPr>
              <a:t>1</a:t>
            </a:r>
            <a:endParaRPr b="1" i="0" sz="2000" u="none" cap="none" strike="noStrike">
              <a:solidFill>
                <a:srgbClr val="000000"/>
              </a:solidFill>
              <a:latin typeface="DM Sans"/>
              <a:ea typeface="DM Sans"/>
              <a:cs typeface="DM Sans"/>
              <a:sym typeface="DM Sans"/>
            </a:endParaRPr>
          </a:p>
        </p:txBody>
      </p:sp>
      <p:sp>
        <p:nvSpPr>
          <p:cNvPr id="516" name="Google Shape;516;p117"/>
          <p:cNvSpPr txBox="1"/>
          <p:nvPr/>
        </p:nvSpPr>
        <p:spPr>
          <a:xfrm>
            <a:off x="3446850" y="2087600"/>
            <a:ext cx="34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DM Sans"/>
                <a:ea typeface="DM Sans"/>
                <a:cs typeface="DM Sans"/>
                <a:sym typeface="DM Sans"/>
              </a:rPr>
              <a:t>2</a:t>
            </a:r>
            <a:endParaRPr b="1" i="0" sz="2000" u="none" cap="none" strike="noStrike">
              <a:solidFill>
                <a:srgbClr val="000000"/>
              </a:solidFill>
              <a:latin typeface="DM Sans"/>
              <a:ea typeface="DM Sans"/>
              <a:cs typeface="DM Sans"/>
              <a:sym typeface="DM Sans"/>
            </a:endParaRPr>
          </a:p>
        </p:txBody>
      </p:sp>
      <p:sp>
        <p:nvSpPr>
          <p:cNvPr id="517" name="Google Shape;517;p117"/>
          <p:cNvSpPr txBox="1"/>
          <p:nvPr/>
        </p:nvSpPr>
        <p:spPr>
          <a:xfrm>
            <a:off x="5456550" y="2087600"/>
            <a:ext cx="34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DM Sans"/>
                <a:ea typeface="DM Sans"/>
                <a:cs typeface="DM Sans"/>
                <a:sym typeface="DM Sans"/>
              </a:rPr>
              <a:t>3</a:t>
            </a:r>
            <a:endParaRPr b="1" i="0" sz="2000" u="none" cap="none" strike="noStrike">
              <a:solidFill>
                <a:srgbClr val="000000"/>
              </a:solidFill>
              <a:latin typeface="DM Sans"/>
              <a:ea typeface="DM Sans"/>
              <a:cs typeface="DM Sans"/>
              <a:sym typeface="DM Sans"/>
            </a:endParaRPr>
          </a:p>
        </p:txBody>
      </p:sp>
      <p:sp>
        <p:nvSpPr>
          <p:cNvPr id="518" name="Google Shape;518;p117"/>
          <p:cNvSpPr txBox="1"/>
          <p:nvPr/>
        </p:nvSpPr>
        <p:spPr>
          <a:xfrm>
            <a:off x="7407200" y="2087600"/>
            <a:ext cx="343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DM Sans"/>
                <a:ea typeface="DM Sans"/>
                <a:cs typeface="DM Sans"/>
                <a:sym typeface="DM Sans"/>
              </a:rPr>
              <a:t>4</a:t>
            </a:r>
            <a:endParaRPr b="1" i="0" sz="2000" u="none" cap="none" strike="noStrike">
              <a:solidFill>
                <a:srgbClr val="000000"/>
              </a:solidFill>
              <a:latin typeface="DM Sans"/>
              <a:ea typeface="DM Sans"/>
              <a:cs typeface="DM Sans"/>
              <a:sym typeface="DM Sans"/>
            </a:endParaRPr>
          </a:p>
        </p:txBody>
      </p:sp>
      <p:sp>
        <p:nvSpPr>
          <p:cNvPr id="519" name="Google Shape;519;p117"/>
          <p:cNvSpPr txBox="1"/>
          <p:nvPr/>
        </p:nvSpPr>
        <p:spPr>
          <a:xfrm>
            <a:off x="1571175" y="1280675"/>
            <a:ext cx="61365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DM Sans"/>
                <a:ea typeface="DM Sans"/>
                <a:cs typeface="DM Sans"/>
                <a:sym typeface="DM Sans"/>
              </a:rPr>
              <a:t>O GitHub lhe permite </a:t>
            </a:r>
            <a:r>
              <a:rPr b="1" i="0" lang="pt-BR" sz="1300" u="none" cap="none" strike="noStrike">
                <a:solidFill>
                  <a:schemeClr val="dk1"/>
                </a:solidFill>
                <a:latin typeface="DM Sans"/>
                <a:ea typeface="DM Sans"/>
                <a:cs typeface="DM Sans"/>
                <a:sym typeface="DM Sans"/>
              </a:rPr>
              <a:t>publicar seus projetos on-line</a:t>
            </a:r>
            <a:r>
              <a:rPr b="0" i="0" lang="pt-BR" sz="1300" u="none" cap="none" strike="noStrike">
                <a:solidFill>
                  <a:schemeClr val="dk1"/>
                </a:solidFill>
                <a:latin typeface="DM Sans"/>
                <a:ea typeface="DM Sans"/>
                <a:cs typeface="DM Sans"/>
                <a:sym typeface="DM Sans"/>
              </a:rPr>
              <a:t>. Para gerar uma</a:t>
            </a:r>
            <a:endParaRPr b="0" i="0" sz="13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00"/>
              <a:buFont typeface="Arial"/>
              <a:buNone/>
            </a:pPr>
            <a:r>
              <a:rPr b="0" i="0" lang="pt-BR" sz="1300" u="none" cap="none" strike="noStrike">
                <a:solidFill>
                  <a:schemeClr val="dk1"/>
                </a:solidFill>
                <a:latin typeface="DM Sans"/>
                <a:ea typeface="DM Sans"/>
                <a:cs typeface="DM Sans"/>
                <a:sym typeface="DM Sans"/>
              </a:rPr>
              <a:t>GitHub page, você deve: </a:t>
            </a:r>
            <a:endParaRPr b="0" i="0" sz="1400" u="none" cap="none" strike="noStrike">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grpSp>
        <p:nvGrpSpPr>
          <p:cNvPr id="524" name="Google Shape;524;p118"/>
          <p:cNvGrpSpPr/>
          <p:nvPr/>
        </p:nvGrpSpPr>
        <p:grpSpPr>
          <a:xfrm>
            <a:off x="472126" y="482986"/>
            <a:ext cx="401518" cy="401518"/>
            <a:chOff x="3137108" y="2467173"/>
            <a:chExt cx="738900" cy="738900"/>
          </a:xfrm>
        </p:grpSpPr>
        <p:sp>
          <p:nvSpPr>
            <p:cNvPr id="525" name="Google Shape;525;p118"/>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6" name="Google Shape;526;p118"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27" name="Google Shape;527;p118"/>
          <p:cNvSpPr txBox="1"/>
          <p:nvPr/>
        </p:nvSpPr>
        <p:spPr>
          <a:xfrm>
            <a:off x="457350" y="1714475"/>
            <a:ext cx="7036800" cy="313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Insira algumas informações </a:t>
            </a:r>
            <a:r>
              <a:rPr lang="pt-BR" sz="1300">
                <a:solidFill>
                  <a:schemeClr val="dk1"/>
                </a:solidFill>
                <a:highlight>
                  <a:schemeClr val="lt1"/>
                </a:highlight>
                <a:latin typeface="DM Sans"/>
                <a:ea typeface="DM Sans"/>
                <a:cs typeface="DM Sans"/>
                <a:sym typeface="DM Sans"/>
              </a:rPr>
              <a:t>(</a:t>
            </a:r>
            <a:r>
              <a:rPr lang="pt-BR" sz="1300">
                <a:solidFill>
                  <a:schemeClr val="dk1"/>
                </a:solidFill>
                <a:highlight>
                  <a:schemeClr val="lt1"/>
                </a:highlight>
                <a:latin typeface="DM Sans"/>
                <a:ea typeface="DM Sans"/>
                <a:cs typeface="DM Sans"/>
                <a:sym typeface="DM Sans"/>
              </a:rPr>
              <a:t>não sensíveis</a:t>
            </a:r>
            <a:r>
              <a:rPr lang="pt-BR" sz="1300">
                <a:solidFill>
                  <a:schemeClr val="dk1"/>
                </a:solidFill>
                <a:highlight>
                  <a:schemeClr val="lt1"/>
                </a:highlight>
                <a:latin typeface="DM Sans"/>
                <a:ea typeface="DM Sans"/>
                <a:cs typeface="DM Sans"/>
                <a:sym typeface="DM Sans"/>
              </a:rPr>
              <a:t>) </a:t>
            </a:r>
            <a:r>
              <a:rPr b="0" i="0" lang="pt-BR" sz="1300" u="none" cap="none" strike="noStrike">
                <a:solidFill>
                  <a:schemeClr val="dk1"/>
                </a:solidFill>
                <a:highlight>
                  <a:schemeClr val="lt1"/>
                </a:highlight>
                <a:latin typeface="DM Sans"/>
                <a:ea typeface="DM Sans"/>
                <a:cs typeface="DM Sans"/>
                <a:sym typeface="DM Sans"/>
              </a:rPr>
              <a:t>no html do repositório que já criamos (textos, frases, </a:t>
            </a:r>
            <a:r>
              <a:rPr lang="pt-BR" sz="1300">
                <a:solidFill>
                  <a:schemeClr val="dk1"/>
                </a:solidFill>
                <a:highlight>
                  <a:schemeClr val="lt1"/>
                </a:highlight>
                <a:latin typeface="DM Sans"/>
                <a:ea typeface="DM Sans"/>
                <a:cs typeface="DM Sans"/>
                <a:sym typeface="DM Sans"/>
              </a:rPr>
              <a:t>n</a:t>
            </a:r>
            <a:r>
              <a:rPr b="0" i="0" lang="pt-BR" sz="1300" u="none" cap="none" strike="noStrike">
                <a:solidFill>
                  <a:schemeClr val="dk1"/>
                </a:solidFill>
                <a:highlight>
                  <a:schemeClr val="lt1"/>
                </a:highlight>
                <a:latin typeface="DM Sans"/>
                <a:ea typeface="DM Sans"/>
                <a:cs typeface="DM Sans"/>
                <a:sym typeface="DM Sans"/>
              </a:rPr>
              <a:t>ome, idade,</a:t>
            </a:r>
            <a:r>
              <a:rPr b="0" i="0" lang="pt-BR" sz="1300" u="none" cap="none" strike="noStrike">
                <a:solidFill>
                  <a:schemeClr val="dk1"/>
                </a:solidFill>
                <a:highlight>
                  <a:schemeClr val="lt1"/>
                </a:highlight>
                <a:latin typeface="DM Sans"/>
                <a:ea typeface="DM Sans"/>
                <a:cs typeface="DM Sans"/>
                <a:sym typeface="DM Sans"/>
              </a:rPr>
              <a:t> profissão</a:t>
            </a:r>
            <a:r>
              <a:rPr b="0" i="0" lang="pt-BR" sz="1300" u="none" cap="none" strike="noStrike">
                <a:solidFill>
                  <a:schemeClr val="dk1"/>
                </a:solidFill>
                <a:highlight>
                  <a:schemeClr val="lt1"/>
                </a:highlight>
                <a:latin typeface="DM Sans"/>
                <a:ea typeface="DM Sans"/>
                <a:cs typeface="DM Sans"/>
                <a:sym typeface="DM Sans"/>
              </a:rPr>
              <a:t>, signo, etc...)</a:t>
            </a:r>
            <a:endParaRPr b="0" i="0" sz="1300" u="none" cap="none" strike="noStrike">
              <a:solidFill>
                <a:schemeClr val="dk1"/>
              </a:solidFill>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Envie todas as alterações para o GitHub</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Publique o seu projeto usando o GitHub Pages</a:t>
            </a:r>
            <a:endParaRPr b="0" i="0" sz="1300" u="none" cap="none" strike="noStrike">
              <a:solidFill>
                <a:schemeClr val="dk1"/>
              </a:solidFill>
              <a:highlight>
                <a:schemeClr val="lt1"/>
              </a:highlight>
              <a:latin typeface="DM Sans"/>
              <a:ea typeface="DM Sans"/>
              <a:cs typeface="DM Sans"/>
              <a:sym typeface="DM Sans"/>
            </a:endParaRPr>
          </a:p>
          <a:p>
            <a:pPr indent="-311150" lvl="0" marL="457200" marR="0" rtl="0" algn="l">
              <a:lnSpc>
                <a:spcPct val="15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Ao finalizar, </a:t>
            </a:r>
            <a:r>
              <a:rPr lang="pt-BR" sz="1300">
                <a:solidFill>
                  <a:schemeClr val="dk1"/>
                </a:solidFill>
                <a:highlight>
                  <a:schemeClr val="lt1"/>
                </a:highlight>
                <a:latin typeface="DM Sans"/>
                <a:ea typeface="DM Sans"/>
                <a:cs typeface="DM Sans"/>
                <a:sym typeface="DM Sans"/>
              </a:rPr>
              <a:t>envie</a:t>
            </a:r>
            <a:r>
              <a:rPr b="0" i="0" lang="pt-BR" sz="1300" u="none" cap="none" strike="noStrike">
                <a:solidFill>
                  <a:schemeClr val="dk1"/>
                </a:solidFill>
                <a:highlight>
                  <a:schemeClr val="lt1"/>
                </a:highlight>
                <a:latin typeface="DM Sans"/>
                <a:ea typeface="DM Sans"/>
                <a:cs typeface="DM Sans"/>
                <a:sym typeface="DM Sans"/>
              </a:rPr>
              <a:t> o link da sua página publicada no chat</a:t>
            </a:r>
            <a:endParaRPr b="0" i="0" sz="1300" u="none" cap="none" strike="noStrike">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highlight>
                  <a:srgbClr val="EAFF6A"/>
                </a:highlight>
                <a:latin typeface="DM Sans"/>
                <a:ea typeface="DM Sans"/>
                <a:cs typeface="DM Sans"/>
                <a:sym typeface="DM Sans"/>
              </a:rPr>
              <a:t>Você terá 1</a:t>
            </a:r>
            <a:r>
              <a:rPr lang="pt-BR" sz="1350">
                <a:solidFill>
                  <a:schemeClr val="dk1"/>
                </a:solidFill>
                <a:highlight>
                  <a:srgbClr val="EAFF6A"/>
                </a:highlight>
                <a:latin typeface="DM Sans"/>
                <a:ea typeface="DM Sans"/>
                <a:cs typeface="DM Sans"/>
                <a:sym typeface="DM Sans"/>
              </a:rPr>
              <a:t>0</a:t>
            </a:r>
            <a:r>
              <a:rPr b="0" i="0" lang="pt-BR" sz="1350" u="none" cap="none" strike="noStrike">
                <a:solidFill>
                  <a:schemeClr val="dk1"/>
                </a:solidFill>
                <a:highlight>
                  <a:srgbClr val="EAFF6A"/>
                </a:highlight>
                <a:latin typeface="DM Sans"/>
                <a:ea typeface="DM Sans"/>
                <a:cs typeface="DM Sans"/>
                <a:sym typeface="DM Sans"/>
              </a:rPr>
              <a:t> minutos para executar essa tarefa.</a:t>
            </a:r>
            <a:endParaRPr b="0" i="0" sz="1350" u="none" cap="none" strike="noStrike">
              <a:solidFill>
                <a:schemeClr val="dk2"/>
              </a:solidFill>
              <a:highlight>
                <a:srgbClr val="EAFF6A"/>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sng" cap="none" strike="noStrike">
              <a:solidFill>
                <a:srgbClr val="83AEFB"/>
              </a:solidFill>
              <a:latin typeface="DM Sans"/>
              <a:ea typeface="DM Sans"/>
              <a:cs typeface="DM Sans"/>
              <a:sym typeface="DM Sans"/>
            </a:endParaRPr>
          </a:p>
        </p:txBody>
      </p:sp>
      <p:sp>
        <p:nvSpPr>
          <p:cNvPr id="528" name="Google Shape;528;p118"/>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529" name="Google Shape;529;p11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30" name="Google Shape;530;p118"/>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rgbClr val="222222"/>
                </a:solidFill>
                <a:latin typeface="DM Sans"/>
                <a:ea typeface="DM Sans"/>
                <a:cs typeface="DM Sans"/>
                <a:sym typeface="DM Sans"/>
              </a:rPr>
              <a:t>ATIVIDADE EM SALA</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19"/>
          <p:cNvSpPr/>
          <p:nvPr/>
        </p:nvSpPr>
        <p:spPr>
          <a:xfrm>
            <a:off x="572925" y="1435315"/>
            <a:ext cx="3170100" cy="165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19"/>
          <p:cNvSpPr txBox="1"/>
          <p:nvPr/>
        </p:nvSpPr>
        <p:spPr>
          <a:xfrm>
            <a:off x="501450" y="1078024"/>
            <a:ext cx="4987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chemeClr val="dk1"/>
              </a:buClr>
              <a:buSzPts val="1100"/>
              <a:buFont typeface="Arial"/>
              <a:buNone/>
            </a:pPr>
            <a:r>
              <a:rPr b="1" i="0" lang="pt-BR" sz="3000" u="none" cap="none" strike="noStrike">
                <a:solidFill>
                  <a:schemeClr val="dk1"/>
                </a:solidFill>
                <a:latin typeface="DM Sans"/>
                <a:ea typeface="DM Sans"/>
                <a:cs typeface="DM Sans"/>
                <a:sym typeface="DM Sans"/>
              </a:rPr>
              <a:t>GITHUB NO VS CODE</a:t>
            </a:r>
            <a:endParaRPr b="1" i="0" sz="4000" u="none" cap="none" strike="noStrike">
              <a:solidFill>
                <a:schemeClr val="dk1"/>
              </a:solidFill>
              <a:latin typeface="DM Sans"/>
              <a:ea typeface="DM Sans"/>
              <a:cs typeface="DM Sans"/>
              <a:sym typeface="DM Sans"/>
            </a:endParaRPr>
          </a:p>
        </p:txBody>
      </p:sp>
      <p:sp>
        <p:nvSpPr>
          <p:cNvPr id="537" name="Google Shape;537;p119"/>
          <p:cNvSpPr txBox="1"/>
          <p:nvPr/>
        </p:nvSpPr>
        <p:spPr>
          <a:xfrm>
            <a:off x="249550" y="2262125"/>
            <a:ext cx="4987200" cy="17856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Abra seu repositório no VS Code</a:t>
            </a:r>
            <a:endParaRPr b="0" i="0" sz="1300" u="none" cap="none" strike="noStrike">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None/>
            </a:pPr>
            <a:r>
              <a:t/>
            </a:r>
            <a:endParaRPr sz="1300">
              <a:solidFill>
                <a:schemeClr val="dk1"/>
              </a:solidFill>
              <a:highlight>
                <a:schemeClr val="lt1"/>
              </a:highlight>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highlight>
                  <a:schemeClr val="lt1"/>
                </a:highlight>
                <a:latin typeface="DM Sans"/>
                <a:ea typeface="DM Sans"/>
                <a:cs typeface="DM Sans"/>
                <a:sym typeface="DM Sans"/>
              </a:rPr>
              <a:t>No canto </a:t>
            </a:r>
            <a:r>
              <a:rPr lang="pt-BR" sz="1300">
                <a:solidFill>
                  <a:schemeClr val="dk1"/>
                </a:solidFill>
                <a:highlight>
                  <a:schemeClr val="lt1"/>
                </a:highlight>
                <a:latin typeface="DM Sans"/>
                <a:ea typeface="DM Sans"/>
                <a:cs typeface="DM Sans"/>
                <a:sym typeface="DM Sans"/>
              </a:rPr>
              <a:t>inferior </a:t>
            </a:r>
            <a:r>
              <a:rPr b="0" i="0" lang="pt-BR" sz="1300" u="none" cap="none" strike="noStrike">
                <a:solidFill>
                  <a:schemeClr val="dk1"/>
                </a:solidFill>
                <a:highlight>
                  <a:schemeClr val="lt1"/>
                </a:highlight>
                <a:latin typeface="DM Sans"/>
                <a:ea typeface="DM Sans"/>
                <a:cs typeface="DM Sans"/>
                <a:sym typeface="DM Sans"/>
              </a:rPr>
              <a:t>esquerdo, </a:t>
            </a:r>
            <a:r>
              <a:rPr lang="pt-BR" sz="1300">
                <a:solidFill>
                  <a:schemeClr val="dk1"/>
                </a:solidFill>
                <a:highlight>
                  <a:schemeClr val="lt1"/>
                </a:highlight>
                <a:latin typeface="DM Sans"/>
                <a:ea typeface="DM Sans"/>
                <a:cs typeface="DM Sans"/>
                <a:sym typeface="DM Sans"/>
              </a:rPr>
              <a:t>vemos a indicação de commits para serem enviados (push) ou baixados (pull) do GitHub</a:t>
            </a:r>
            <a:endParaRPr sz="1300">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None/>
            </a:pPr>
            <a:r>
              <a:t/>
            </a:r>
            <a:endParaRPr sz="1300">
              <a:solidFill>
                <a:schemeClr val="dk1"/>
              </a:solidFill>
              <a:highlight>
                <a:schemeClr val="lt1"/>
              </a:highlight>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lang="pt-BR" sz="1300">
                <a:solidFill>
                  <a:schemeClr val="dk1"/>
                </a:solidFill>
                <a:highlight>
                  <a:schemeClr val="lt1"/>
                </a:highlight>
                <a:latin typeface="DM Sans"/>
                <a:ea typeface="DM Sans"/>
                <a:cs typeface="DM Sans"/>
                <a:sym typeface="DM Sans"/>
              </a:rPr>
              <a:t>Ao clicar sobre eles o pull e o push são feitos automaticamente, caso não haja nenhum conflito</a:t>
            </a:r>
            <a:endParaRPr sz="1300">
              <a:solidFill>
                <a:schemeClr val="dk1"/>
              </a:solidFill>
              <a:highlight>
                <a:schemeClr val="lt1"/>
              </a:highlight>
              <a:latin typeface="DM Sans"/>
              <a:ea typeface="DM Sans"/>
              <a:cs typeface="DM Sans"/>
              <a:sym typeface="DM Sans"/>
            </a:endParaRPr>
          </a:p>
        </p:txBody>
      </p:sp>
      <p:pic>
        <p:nvPicPr>
          <p:cNvPr id="538" name="Google Shape;538;p119"/>
          <p:cNvPicPr preferRelativeResize="0"/>
          <p:nvPr/>
        </p:nvPicPr>
        <p:blipFill>
          <a:blip r:embed="rId3">
            <a:alphaModFix/>
          </a:blip>
          <a:stretch>
            <a:fillRect/>
          </a:stretch>
        </p:blipFill>
        <p:spPr>
          <a:xfrm>
            <a:off x="5488651" y="1853127"/>
            <a:ext cx="3431799" cy="1988625"/>
          </a:xfrm>
          <a:prstGeom prst="rect">
            <a:avLst/>
          </a:prstGeom>
          <a:noFill/>
          <a:ln cap="flat" cmpd="sng" w="38100">
            <a:solidFill>
              <a:srgbClr val="EAFF6A"/>
            </a:solidFill>
            <a:prstDash val="solid"/>
            <a:round/>
            <a:headEnd len="sm" w="sm" type="none"/>
            <a:tailEnd len="sm" w="sm" type="none"/>
          </a:ln>
        </p:spPr>
      </p:pic>
      <p:sp>
        <p:nvSpPr>
          <p:cNvPr id="539" name="Google Shape;539;p119"/>
          <p:cNvSpPr/>
          <p:nvPr/>
        </p:nvSpPr>
        <p:spPr>
          <a:xfrm>
            <a:off x="6245550" y="3561150"/>
            <a:ext cx="678900" cy="280500"/>
          </a:xfrm>
          <a:prstGeom prst="rect">
            <a:avLst/>
          </a:prstGeom>
          <a:noFill/>
          <a:ln cap="flat" cmpd="sng" w="25400">
            <a:solidFill>
              <a:srgbClr val="EAFF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grpSp>
        <p:nvGrpSpPr>
          <p:cNvPr id="544" name="Google Shape;544;p120"/>
          <p:cNvGrpSpPr/>
          <p:nvPr/>
        </p:nvGrpSpPr>
        <p:grpSpPr>
          <a:xfrm>
            <a:off x="472128" y="482988"/>
            <a:ext cx="401518" cy="401518"/>
            <a:chOff x="3137108" y="2467173"/>
            <a:chExt cx="738900" cy="738900"/>
          </a:xfrm>
        </p:grpSpPr>
        <p:sp>
          <p:nvSpPr>
            <p:cNvPr id="545" name="Google Shape;545;p120"/>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p120"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sp>
        <p:nvSpPr>
          <p:cNvPr id="547" name="Google Shape;547;p120"/>
          <p:cNvSpPr txBox="1"/>
          <p:nvPr/>
        </p:nvSpPr>
        <p:spPr>
          <a:xfrm>
            <a:off x="457350" y="1714475"/>
            <a:ext cx="6315600" cy="33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pt-BR" sz="1350" u="none" cap="none" strike="noStrike">
                <a:solidFill>
                  <a:schemeClr val="dk1"/>
                </a:solidFill>
                <a:latin typeface="DM Sans"/>
                <a:ea typeface="DM Sans"/>
                <a:cs typeface="DM Sans"/>
                <a:sym typeface="DM Sans"/>
              </a:rPr>
              <a:t>Instruções: Utilizaremos o Kahoot para realizar um quiz </a:t>
            </a:r>
            <a:r>
              <a:rPr lang="pt-BR" sz="1350">
                <a:solidFill>
                  <a:schemeClr val="dk1"/>
                </a:solidFill>
                <a:latin typeface="DM Sans"/>
                <a:ea typeface="DM Sans"/>
                <a:cs typeface="DM Sans"/>
                <a:sym typeface="DM Sans"/>
              </a:rPr>
              <a:t>com os</a:t>
            </a:r>
            <a:r>
              <a:rPr b="0" i="0" lang="pt-BR" sz="1350" u="none" cap="none" strike="noStrike">
                <a:solidFill>
                  <a:schemeClr val="dk1"/>
                </a:solidFill>
                <a:latin typeface="DM Sans"/>
                <a:ea typeface="DM Sans"/>
                <a:cs typeface="DM Sans"/>
                <a:sym typeface="DM Sans"/>
              </a:rPr>
              <a:t> conceitos já vistos (Git e GitHub).</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Acessar </a:t>
            </a:r>
            <a:r>
              <a:rPr b="0" i="0" lang="pt-BR" sz="1350" u="sng" cap="none" strike="noStrike">
                <a:solidFill>
                  <a:schemeClr val="hlink"/>
                </a:solidFill>
                <a:latin typeface="DM Sans"/>
                <a:ea typeface="DM Sans"/>
                <a:cs typeface="DM Sans"/>
                <a:sym typeface="DM Sans"/>
                <a:hlinkClick r:id="rId4"/>
              </a:rPr>
              <a:t>https://kahoot.it/</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Inserir o PIN que o(a) professor(a) irá fornecer</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dk1"/>
              </a:buClr>
              <a:buSzPts val="1350"/>
              <a:buFont typeface="DM Sans"/>
              <a:buChar char="✓"/>
            </a:pPr>
            <a:r>
              <a:rPr b="0" i="0" lang="pt-BR" sz="1350" u="none" cap="none" strike="noStrike">
                <a:solidFill>
                  <a:schemeClr val="dk1"/>
                </a:solidFill>
                <a:latin typeface="DM Sans"/>
                <a:ea typeface="DM Sans"/>
                <a:cs typeface="DM Sans"/>
                <a:sym typeface="DM Sans"/>
              </a:rPr>
              <a:t>São 10 segundos para responder cada uma das perguntas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highlight>
                <a:schemeClr val="lt1"/>
              </a:highlight>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chemeClr val="dk1"/>
                </a:solidFill>
                <a:highlight>
                  <a:srgbClr val="EAFF6A"/>
                </a:highlight>
                <a:latin typeface="DM Sans"/>
                <a:ea typeface="DM Sans"/>
                <a:cs typeface="DM Sans"/>
                <a:sym typeface="DM Sans"/>
              </a:rPr>
              <a:t>Duração:</a:t>
            </a:r>
            <a:r>
              <a:rPr b="0" i="0" lang="pt-BR" sz="1350" u="none" cap="none" strike="noStrike">
                <a:solidFill>
                  <a:schemeClr val="dk1"/>
                </a:solidFill>
                <a:highlight>
                  <a:srgbClr val="EAFF6A"/>
                </a:highlight>
                <a:latin typeface="DM Sans"/>
                <a:ea typeface="DM Sans"/>
                <a:cs typeface="DM Sans"/>
                <a:sym typeface="DM Sans"/>
              </a:rPr>
              <a:t> 10  minutos.</a:t>
            </a:r>
            <a:endParaRPr b="0" i="0" sz="1350" u="sng" cap="none" strike="noStrike">
              <a:solidFill>
                <a:srgbClr val="83AEFB"/>
              </a:solidFill>
              <a:latin typeface="DM Sans"/>
              <a:ea typeface="DM Sans"/>
              <a:cs typeface="DM Sans"/>
              <a:sym typeface="DM Sans"/>
            </a:endParaRPr>
          </a:p>
        </p:txBody>
      </p:sp>
      <p:sp>
        <p:nvSpPr>
          <p:cNvPr id="548" name="Google Shape;548;p120"/>
          <p:cNvSpPr txBox="1"/>
          <p:nvPr/>
        </p:nvSpPr>
        <p:spPr>
          <a:xfrm>
            <a:off x="501450" y="899375"/>
            <a:ext cx="7310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600"/>
              <a:buFont typeface="Arial"/>
              <a:buNone/>
            </a:pPr>
            <a:r>
              <a:rPr b="1" i="0" lang="pt-BR" sz="4000" u="none" cap="none" strike="noStrike">
                <a:solidFill>
                  <a:schemeClr val="dk1"/>
                </a:solidFill>
                <a:latin typeface="DM Sans"/>
                <a:ea typeface="DM Sans"/>
                <a:cs typeface="DM Sans"/>
                <a:sym typeface="DM Sans"/>
              </a:rPr>
              <a:t>Para Praticar!</a:t>
            </a:r>
            <a:endParaRPr b="1" i="0" sz="4000" u="none" cap="none" strike="noStrike">
              <a:solidFill>
                <a:schemeClr val="dk1"/>
              </a:solidFill>
              <a:latin typeface="DM Sans"/>
              <a:ea typeface="DM Sans"/>
              <a:cs typeface="DM Sans"/>
              <a:sym typeface="DM Sans"/>
            </a:endParaRPr>
          </a:p>
        </p:txBody>
      </p:sp>
      <p:pic>
        <p:nvPicPr>
          <p:cNvPr id="549" name="Google Shape;549;p120"/>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550" name="Google Shape;550;p120"/>
          <p:cNvSpPr txBox="1"/>
          <p:nvPr/>
        </p:nvSpPr>
        <p:spPr>
          <a:xfrm>
            <a:off x="930550" y="468275"/>
            <a:ext cx="24612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800"/>
              <a:buFont typeface="Arial"/>
              <a:buNone/>
            </a:pPr>
            <a:r>
              <a:rPr b="1" lang="pt-BR" sz="1350">
                <a:solidFill>
                  <a:schemeClr val="dk1"/>
                </a:solidFill>
                <a:latin typeface="DM Sans"/>
                <a:ea typeface="DM Sans"/>
                <a:cs typeface="DM Sans"/>
                <a:sym typeface="DM Sans"/>
              </a:rPr>
              <a:t>ATIVIDADE EM SALA</a:t>
            </a:r>
            <a:endParaRPr b="1" i="0" sz="1400" u="none" cap="none" strike="noStrike">
              <a:solidFill>
                <a:srgbClr val="000000"/>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21"/>
          <p:cNvSpPr txBox="1"/>
          <p:nvPr/>
        </p:nvSpPr>
        <p:spPr>
          <a:xfrm>
            <a:off x="1461300" y="2202300"/>
            <a:ext cx="6221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5200"/>
              <a:buFont typeface="Arial"/>
              <a:buNone/>
            </a:pPr>
            <a:r>
              <a:rPr b="1" i="0" lang="pt-BR" sz="4000" u="none" cap="none" strike="noStrike">
                <a:solidFill>
                  <a:srgbClr val="EAFF6A"/>
                </a:solidFill>
                <a:latin typeface="DM Sans"/>
                <a:ea typeface="DM Sans"/>
                <a:cs typeface="DM Sans"/>
                <a:sym typeface="DM Sans"/>
              </a:rPr>
              <a:t>Dúvidas?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Perguntas?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p1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Como foi a aula?</a:t>
            </a:r>
            <a:endParaRPr b="1" i="0" sz="4000" u="none" cap="none" strike="noStrike">
              <a:solidFill>
                <a:schemeClr val="dk1"/>
              </a:solidFill>
              <a:latin typeface="DM Sans"/>
              <a:ea typeface="DM Sans"/>
              <a:cs typeface="DM Sans"/>
              <a:sym typeface="DM Sans"/>
            </a:endParaRPr>
          </a:p>
        </p:txBody>
      </p:sp>
      <p:sp>
        <p:nvSpPr>
          <p:cNvPr id="561" name="Google Shape;561;p122"/>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22"/>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bom</a:t>
            </a:r>
            <a:endParaRPr b="1" i="0" sz="1400" u="none" cap="none" strike="noStrike">
              <a:solidFill>
                <a:srgbClr val="000000"/>
              </a:solidFill>
              <a:latin typeface="DM Sans"/>
              <a:ea typeface="DM Sans"/>
              <a:cs typeface="DM Sans"/>
              <a:sym typeface="DM Sans"/>
            </a:endParaRPr>
          </a:p>
        </p:txBody>
      </p:sp>
      <p:sp>
        <p:nvSpPr>
          <p:cNvPr id="563" name="Google Shape;563;p122"/>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pena</a:t>
            </a:r>
            <a:endParaRPr b="1" i="0" sz="1400" u="none" cap="none" strike="noStrike">
              <a:solidFill>
                <a:srgbClr val="000000"/>
              </a:solidFill>
              <a:latin typeface="DM Sans"/>
              <a:ea typeface="DM Sans"/>
              <a:cs typeface="DM Sans"/>
              <a:sym typeface="DM Sans"/>
            </a:endParaRPr>
          </a:p>
        </p:txBody>
      </p:sp>
      <p:sp>
        <p:nvSpPr>
          <p:cNvPr id="564" name="Google Shape;564;p122"/>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5" name="Google Shape;565;p122"/>
          <p:cNvCxnSpPr>
            <a:stCxn id="566" idx="6"/>
            <a:endCxn id="561" idx="2"/>
          </p:cNvCxnSpPr>
          <p:nvPr/>
        </p:nvCxnSpPr>
        <p:spPr>
          <a:xfrm>
            <a:off x="2318213" y="2254029"/>
            <a:ext cx="1960200" cy="0"/>
          </a:xfrm>
          <a:prstGeom prst="straightConnector1">
            <a:avLst/>
          </a:prstGeom>
          <a:noFill/>
          <a:ln cap="flat" cmpd="sng" w="9525">
            <a:solidFill>
              <a:srgbClr val="EAFF6A"/>
            </a:solidFill>
            <a:prstDash val="solid"/>
            <a:round/>
            <a:headEnd len="sm" w="sm" type="none"/>
            <a:tailEnd len="sm" w="sm" type="none"/>
          </a:ln>
        </p:spPr>
      </p:cxnSp>
      <p:cxnSp>
        <p:nvCxnSpPr>
          <p:cNvPr id="567" name="Google Shape;567;p122"/>
          <p:cNvCxnSpPr>
            <a:stCxn id="561" idx="6"/>
            <a:endCxn id="564" idx="2"/>
          </p:cNvCxnSpPr>
          <p:nvPr/>
        </p:nvCxnSpPr>
        <p:spPr>
          <a:xfrm>
            <a:off x="4865540" y="2254004"/>
            <a:ext cx="1960200" cy="0"/>
          </a:xfrm>
          <a:prstGeom prst="straightConnector1">
            <a:avLst/>
          </a:prstGeom>
          <a:noFill/>
          <a:ln cap="flat" cmpd="sng" w="9525">
            <a:solidFill>
              <a:srgbClr val="EAFF6A"/>
            </a:solidFill>
            <a:prstDash val="solid"/>
            <a:round/>
            <a:headEnd len="sm" w="sm" type="none"/>
            <a:tailEnd len="sm" w="sm" type="none"/>
          </a:ln>
        </p:spPr>
      </p:cxnSp>
      <p:sp>
        <p:nvSpPr>
          <p:cNvPr id="568" name="Google Shape;568;p122"/>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1" i="0" lang="pt-BR" sz="1400" u="none" cap="none" strike="noStrike">
                <a:solidFill>
                  <a:schemeClr val="dk1"/>
                </a:solidFill>
                <a:latin typeface="DM Sans"/>
                <a:ea typeface="DM Sans"/>
                <a:cs typeface="DM Sans"/>
                <a:sym typeface="DM Sans"/>
              </a:rPr>
              <a:t>Que tal</a:t>
            </a:r>
            <a:endParaRPr b="1" i="0" sz="1400" u="none" cap="none" strike="noStrike">
              <a:solidFill>
                <a:srgbClr val="000000"/>
              </a:solidFill>
              <a:latin typeface="DM Sans"/>
              <a:ea typeface="DM Sans"/>
              <a:cs typeface="DM Sans"/>
              <a:sym typeface="DM Sans"/>
            </a:endParaRPr>
          </a:p>
        </p:txBody>
      </p:sp>
      <p:sp>
        <p:nvSpPr>
          <p:cNvPr id="569" name="Google Shape;569;p122"/>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foi super legal na aula e podemos sempre trazer para as próximas?</a:t>
            </a:r>
            <a:endParaRPr b="0" i="0" sz="1350" u="none" cap="none" strike="noStrike">
              <a:solidFill>
                <a:srgbClr val="000000"/>
              </a:solidFill>
              <a:latin typeface="DM Sans"/>
              <a:ea typeface="DM Sans"/>
              <a:cs typeface="DM Sans"/>
              <a:sym typeface="DM Sans"/>
            </a:endParaRPr>
          </a:p>
        </p:txBody>
      </p:sp>
      <p:sp>
        <p:nvSpPr>
          <p:cNvPr id="570" name="Google Shape;570;p122"/>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O que você acha que não funcionou bem e precisamos melhorar?</a:t>
            </a:r>
            <a:endParaRPr b="0" i="0" sz="1350" u="none" cap="none" strike="noStrike">
              <a:solidFill>
                <a:srgbClr val="000000"/>
              </a:solidFill>
              <a:latin typeface="DM Sans"/>
              <a:ea typeface="DM Sans"/>
              <a:cs typeface="DM Sans"/>
              <a:sym typeface="DM Sans"/>
            </a:endParaRPr>
          </a:p>
        </p:txBody>
      </p:sp>
      <p:sp>
        <p:nvSpPr>
          <p:cNvPr id="571" name="Google Shape;571;p122"/>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pt-BR" sz="1350" u="none" cap="none" strike="noStrike">
                <a:solidFill>
                  <a:schemeClr val="dk1"/>
                </a:solidFill>
                <a:latin typeface="DM Sans"/>
                <a:ea typeface="DM Sans"/>
                <a:cs typeface="DM Sans"/>
                <a:sym typeface="DM Sans"/>
              </a:rPr>
              <a:t>Qual sugestão deveríamos tentar em próximas aulas?</a:t>
            </a:r>
            <a:endParaRPr b="0" i="0" sz="1350" u="none" cap="none" strike="noStrike">
              <a:solidFill>
                <a:srgbClr val="000000"/>
              </a:solidFill>
              <a:latin typeface="DM Sans"/>
              <a:ea typeface="DM Sans"/>
              <a:cs typeface="DM Sans"/>
              <a:sym typeface="DM Sans"/>
            </a:endParaRPr>
          </a:p>
        </p:txBody>
      </p:sp>
      <p:sp>
        <p:nvSpPr>
          <p:cNvPr id="572" name="Google Shape;572;p122"/>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573" name="Google Shape;573;p122"/>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grpSp>
        <p:nvGrpSpPr>
          <p:cNvPr id="574" name="Google Shape;574;p122"/>
          <p:cNvGrpSpPr/>
          <p:nvPr/>
        </p:nvGrpSpPr>
        <p:grpSpPr>
          <a:xfrm>
            <a:off x="1731113" y="1953850"/>
            <a:ext cx="587100" cy="600300"/>
            <a:chOff x="1731113" y="1953850"/>
            <a:chExt cx="587100" cy="600300"/>
          </a:xfrm>
        </p:grpSpPr>
        <p:sp>
          <p:nvSpPr>
            <p:cNvPr id="566" name="Google Shape;566;p12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2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pt-BR"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23"/>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581" name="Google Shape;581;p123"/>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Acesse a plataforma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Helvetica Neue Light"/>
              <a:buAutoNum type="arabicPeriod"/>
            </a:pPr>
            <a:r>
              <a:rPr b="0" i="0" lang="pt-BR" sz="1700" u="none" cap="none" strike="noStrike">
                <a:solidFill>
                  <a:schemeClr val="lt1"/>
                </a:solidFill>
                <a:latin typeface="Helvetica Neue Light"/>
                <a:ea typeface="Helvetica Neue Light"/>
                <a:cs typeface="Helvetica Neue Light"/>
                <a:sym typeface="Helvetica Neue Light"/>
              </a:rPr>
              <a:t>Vá na aula do dia</a:t>
            </a:r>
            <a:endParaRPr b="0" i="0" sz="1700" u="none" cap="none" strike="noStrike">
              <a:solidFill>
                <a:schemeClr val="lt1"/>
              </a:solidFill>
              <a:latin typeface="Helvetica Neue Light"/>
              <a:ea typeface="Helvetica Neue Light"/>
              <a:cs typeface="Helvetica Neue Light"/>
              <a:sym typeface="Helvetica Neue Light"/>
            </a:endParaRPr>
          </a:p>
          <a:p>
            <a:pPr indent="-336550" lvl="0" marL="457200" marR="0" rtl="0" algn="l">
              <a:lnSpc>
                <a:spcPct val="100000"/>
              </a:lnSpc>
              <a:spcBef>
                <a:spcPts val="0"/>
              </a:spcBef>
              <a:spcAft>
                <a:spcPts val="0"/>
              </a:spcAft>
              <a:buClr>
                <a:schemeClr val="lt1"/>
              </a:buClr>
              <a:buSzPts val="1700"/>
              <a:buFont typeface="DM Sans"/>
              <a:buAutoNum type="arabicPeriod"/>
            </a:pPr>
            <a:r>
              <a:rPr b="0" i="0" lang="pt-BR" sz="1700" u="none" cap="none" strike="noStrike">
                <a:solidFill>
                  <a:schemeClr val="lt1"/>
                </a:solidFill>
                <a:latin typeface="Helvetica Neue Light"/>
                <a:ea typeface="Helvetica Neue Light"/>
                <a:cs typeface="Helvetica Neue Light"/>
                <a:sym typeface="Helvetica Neue Light"/>
              </a:rPr>
              <a:t>Clique em </a:t>
            </a:r>
            <a:r>
              <a:rPr b="0" i="0" lang="pt-BR" sz="1700" u="none" cap="none" strike="noStrike">
                <a:solidFill>
                  <a:schemeClr val="dk1"/>
                </a:solidFill>
                <a:highlight>
                  <a:srgbClr val="EAFF6A"/>
                </a:highlight>
                <a:latin typeface="Helvetica Neue"/>
                <a:ea typeface="Helvetica Neue"/>
                <a:cs typeface="Helvetica Neue"/>
                <a:sym typeface="Helvetica Neue"/>
              </a:rPr>
              <a:t>Avaliar</a:t>
            </a:r>
            <a:endParaRPr b="0" i="0" sz="1700" u="none" cap="none" strike="noStrike">
              <a:solidFill>
                <a:schemeClr val="dk1"/>
              </a:solidFill>
              <a:highlight>
                <a:srgbClr val="EAFF6A"/>
              </a:highlight>
              <a:latin typeface="Helvetica Neue"/>
              <a:ea typeface="Helvetica Neue"/>
              <a:cs typeface="Helvetica Neue"/>
              <a:sym typeface="Helvetica Neue"/>
            </a:endParaRPr>
          </a:p>
        </p:txBody>
      </p:sp>
      <p:grpSp>
        <p:nvGrpSpPr>
          <p:cNvPr id="582" name="Google Shape;582;p123"/>
          <p:cNvGrpSpPr/>
          <p:nvPr/>
        </p:nvGrpSpPr>
        <p:grpSpPr>
          <a:xfrm>
            <a:off x="1527125" y="2646775"/>
            <a:ext cx="3705225" cy="923925"/>
            <a:chOff x="4463725" y="2301200"/>
            <a:chExt cx="3705225" cy="923925"/>
          </a:xfrm>
        </p:grpSpPr>
        <p:pic>
          <p:nvPicPr>
            <p:cNvPr id="583" name="Google Shape;583;p123"/>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584" name="Google Shape;584;p123"/>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85" name="Google Shape;585;p123"/>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rgbClr val="EAFF6A"/>
                </a:solidFill>
                <a:latin typeface="Helvetica Neue Light"/>
                <a:ea typeface="Helvetica Neue Light"/>
                <a:cs typeface="Helvetica Neue Light"/>
                <a:sym typeface="Helvetica Neue Light"/>
              </a:rPr>
              <a:t>Seu feedback vale pontos para o Top 10!! 😎</a:t>
            </a:r>
            <a:endParaRPr b="0" i="0" sz="1400" u="none" cap="none" strike="noStrike">
              <a:solidFill>
                <a:srgbClr val="EAFF6A"/>
              </a:solidFill>
              <a:latin typeface="Helvetica Neue Light"/>
              <a:ea typeface="Helvetica Neue Light"/>
              <a:cs typeface="Helvetica Neue Light"/>
              <a:sym typeface="Helvetica Neue Light"/>
            </a:endParaRPr>
          </a:p>
        </p:txBody>
      </p:sp>
      <p:sp>
        <p:nvSpPr>
          <p:cNvPr id="586" name="Google Shape;586;p123"/>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Helvetica Neue"/>
                <a:ea typeface="Helvetica Neue"/>
                <a:cs typeface="Helvetica Neue"/>
                <a:sym typeface="Helvetica Neue"/>
              </a:rPr>
              <a:t>Deixe sua opinião!</a:t>
            </a:r>
            <a:endParaRPr b="1" i="0" sz="1900" u="none" cap="none" strike="noStrike">
              <a:solidFill>
                <a:schemeClr val="lt1"/>
              </a:solidFill>
              <a:latin typeface="Helvetica Neue"/>
              <a:ea typeface="Helvetica Neue"/>
              <a:cs typeface="Helvetica Neue"/>
              <a:sym typeface="Helvetica Neue"/>
            </a:endParaRPr>
          </a:p>
        </p:txBody>
      </p:sp>
      <p:pic>
        <p:nvPicPr>
          <p:cNvPr id="587" name="Google Shape;587;p123"/>
          <p:cNvPicPr preferRelativeResize="0"/>
          <p:nvPr/>
        </p:nvPicPr>
        <p:blipFill rotWithShape="1">
          <a:blip r:embed="rId5">
            <a:alphaModFix/>
          </a:blip>
          <a:srcRect b="14381" l="0" r="0" t="7839"/>
          <a:stretch/>
        </p:blipFill>
        <p:spPr>
          <a:xfrm>
            <a:off x="5473738" y="1273263"/>
            <a:ext cx="1996400" cy="1552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124"/>
          <p:cNvGrpSpPr/>
          <p:nvPr/>
        </p:nvGrpSpPr>
        <p:grpSpPr>
          <a:xfrm>
            <a:off x="4202553" y="994238"/>
            <a:ext cx="738900" cy="738974"/>
            <a:chOff x="3137108" y="2467173"/>
            <a:chExt cx="738900" cy="738900"/>
          </a:xfrm>
        </p:grpSpPr>
        <p:sp>
          <p:nvSpPr>
            <p:cNvPr id="593" name="Google Shape;593;p124"/>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12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95" name="Google Shape;595;p124"/>
          <p:cNvSpPr txBox="1"/>
          <p:nvPr/>
        </p:nvSpPr>
        <p:spPr>
          <a:xfrm>
            <a:off x="1461300" y="220861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chemeClr val="dk1"/>
                </a:solidFill>
                <a:latin typeface="DM Sans"/>
                <a:ea typeface="DM Sans"/>
                <a:cs typeface="DM Sans"/>
                <a:sym typeface="DM Sans"/>
              </a:rPr>
              <a:t>Github e Github Pages</a:t>
            </a:r>
            <a:endParaRPr b="1" sz="4000">
              <a:solidFill>
                <a:schemeClr val="dk1"/>
              </a:solidFill>
              <a:highlight>
                <a:srgbClr val="EAFF6A"/>
              </a:highlight>
              <a:latin typeface="DM Sans"/>
              <a:ea typeface="DM Sans"/>
              <a:cs typeface="DM Sans"/>
              <a:sym typeface="DM Sans"/>
            </a:endParaRPr>
          </a:p>
        </p:txBody>
      </p:sp>
      <p:sp>
        <p:nvSpPr>
          <p:cNvPr id="596" name="Google Shape;596;p124"/>
          <p:cNvSpPr txBox="1"/>
          <p:nvPr/>
        </p:nvSpPr>
        <p:spPr>
          <a:xfrm>
            <a:off x="987300" y="294752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latin typeface="DM Sans"/>
                <a:ea typeface="DM Sans"/>
                <a:cs typeface="DM Sans"/>
                <a:sym typeface="DM Sans"/>
              </a:rPr>
              <a:t>DESAFIO OBRIGATÓRIO</a:t>
            </a:r>
            <a:endParaRPr sz="2000">
              <a:solidFill>
                <a:schemeClr val="dk2"/>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12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602" name="Google Shape;602;p125"/>
          <p:cNvSpPr txBox="1"/>
          <p:nvPr/>
        </p:nvSpPr>
        <p:spPr>
          <a:xfrm>
            <a:off x="934200" y="315875"/>
            <a:ext cx="2880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pt-BR" sz="1600" u="none" cap="none" strike="noStrike">
                <a:solidFill>
                  <a:schemeClr val="dk1"/>
                </a:solidFill>
                <a:latin typeface="DM Sans"/>
                <a:ea typeface="DM Sans"/>
                <a:cs typeface="DM Sans"/>
                <a:sym typeface="DM Sans"/>
              </a:rPr>
              <a:t>DESAFIO </a:t>
            </a:r>
            <a:r>
              <a:rPr lang="pt-BR" sz="1600">
                <a:solidFill>
                  <a:schemeClr val="dk1"/>
                </a:solidFill>
                <a:latin typeface="DM Sans"/>
                <a:ea typeface="DM Sans"/>
                <a:cs typeface="DM Sans"/>
                <a:sym typeface="DM Sans"/>
              </a:rPr>
              <a:t>OBRIGATÓRIO</a:t>
            </a:r>
            <a:endParaRPr b="0" i="0" sz="1600" u="none" cap="none" strike="noStrike">
              <a:solidFill>
                <a:schemeClr val="dk1"/>
              </a:solidFill>
              <a:latin typeface="DM Sans"/>
              <a:ea typeface="DM Sans"/>
              <a:cs typeface="DM Sans"/>
              <a:sym typeface="DM Sans"/>
            </a:endParaRPr>
          </a:p>
        </p:txBody>
      </p:sp>
      <p:sp>
        <p:nvSpPr>
          <p:cNvPr id="603" name="Google Shape;603;p125"/>
          <p:cNvSpPr txBox="1"/>
          <p:nvPr/>
        </p:nvSpPr>
        <p:spPr>
          <a:xfrm>
            <a:off x="4527575" y="1497200"/>
            <a:ext cx="3834600" cy="8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Formato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chemeClr val="dk2"/>
              </a:buClr>
              <a:buSzPts val="1300"/>
              <a:buFont typeface="DM Sans"/>
              <a:buChar char="✓"/>
            </a:pPr>
            <a:r>
              <a:rPr b="0" i="0" lang="pt-BR" sz="1300" u="none" cap="none" strike="noStrike">
                <a:solidFill>
                  <a:schemeClr val="dk1"/>
                </a:solidFill>
                <a:latin typeface="DM Sans"/>
                <a:ea typeface="DM Sans"/>
                <a:cs typeface="DM Sans"/>
                <a:sym typeface="DM Sans"/>
              </a:rPr>
              <a:t>Link do código no GitHub e da publicação no GitHub Pages</a:t>
            </a:r>
            <a:endParaRPr b="0" i="0" sz="1300" u="none" cap="none" strike="noStrike">
              <a:solidFill>
                <a:schemeClr val="dk2"/>
              </a:solidFill>
              <a:latin typeface="DM Sans"/>
              <a:ea typeface="DM Sans"/>
              <a:cs typeface="DM Sans"/>
              <a:sym typeface="DM Sans"/>
            </a:endParaRPr>
          </a:p>
        </p:txBody>
      </p:sp>
      <p:sp>
        <p:nvSpPr>
          <p:cNvPr id="604" name="Google Shape;604;p125"/>
          <p:cNvSpPr txBox="1"/>
          <p:nvPr/>
        </p:nvSpPr>
        <p:spPr>
          <a:xfrm>
            <a:off x="457350" y="1497200"/>
            <a:ext cx="3834600" cy="345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pt-BR" sz="1350" u="none" cap="none" strike="noStrike">
                <a:solidFill>
                  <a:srgbClr val="000000"/>
                </a:solidFill>
                <a:latin typeface="DM Sans"/>
                <a:ea typeface="DM Sans"/>
                <a:cs typeface="DM Sans"/>
                <a:sym typeface="DM Sans"/>
              </a:rPr>
              <a:t>Descrição</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Crie um repositório no GitHub para seu projeto final</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Crie um arquivo HTML com as configurações </a:t>
            </a:r>
            <a:r>
              <a:rPr lang="pt-BR" sz="1300">
                <a:solidFill>
                  <a:schemeClr val="dk1"/>
                </a:solidFill>
                <a:latin typeface="DM Sans"/>
                <a:ea typeface="DM Sans"/>
                <a:cs typeface="DM Sans"/>
                <a:sym typeface="DM Sans"/>
              </a:rPr>
              <a:t>iniciais</a:t>
            </a:r>
            <a:endParaRPr b="0" i="0" sz="1300" u="none" cap="none" strike="noStrike">
              <a:solidFill>
                <a:schemeClr val="dk1"/>
              </a:solidFill>
              <a:latin typeface="DM Sans"/>
              <a:ea typeface="DM Sans"/>
              <a:cs typeface="DM Sans"/>
              <a:sym typeface="DM Sans"/>
            </a:endParaRPr>
          </a:p>
          <a:p>
            <a:pPr indent="-311150" lvl="1" marL="9144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Coloque na tag correta o título do seu projeto</a:t>
            </a:r>
            <a:endParaRPr b="0" i="0" sz="1300" u="none" cap="none" strike="noStrike">
              <a:solidFill>
                <a:schemeClr val="dk1"/>
              </a:solidFill>
              <a:latin typeface="DM Sans"/>
              <a:ea typeface="DM Sans"/>
              <a:cs typeface="DM Sans"/>
              <a:sym typeface="DM Sans"/>
            </a:endParaRPr>
          </a:p>
          <a:p>
            <a:pPr indent="-311150" lvl="1" marL="9144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Insira uma tag com o nome do seu projeto </a:t>
            </a:r>
            <a:endParaRPr b="0" i="0" sz="1300" u="none" cap="none" strike="noStrike">
              <a:solidFill>
                <a:schemeClr val="dk1"/>
              </a:solidFill>
              <a:latin typeface="DM Sans"/>
              <a:ea typeface="DM Sans"/>
              <a:cs typeface="DM Sans"/>
              <a:sym typeface="DM Sans"/>
            </a:endParaRPr>
          </a:p>
          <a:p>
            <a:pPr indent="-311150" lvl="1" marL="9144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Insira uma tag com o seu nome</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Suba esse arquivo para o repositório no GitHub</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Publique seu repositório </a:t>
            </a:r>
            <a:r>
              <a:rPr lang="pt-BR" sz="1300">
                <a:solidFill>
                  <a:schemeClr val="dk1"/>
                </a:solidFill>
                <a:latin typeface="DM Sans"/>
                <a:ea typeface="DM Sans"/>
                <a:cs typeface="DM Sans"/>
                <a:sym typeface="DM Sans"/>
              </a:rPr>
              <a:t>usando </a:t>
            </a:r>
            <a:r>
              <a:rPr b="0" i="0" lang="pt-BR" sz="1300" u="none" cap="none" strike="noStrike">
                <a:solidFill>
                  <a:schemeClr val="dk1"/>
                </a:solidFill>
                <a:latin typeface="DM Sans"/>
                <a:ea typeface="DM Sans"/>
                <a:cs typeface="DM Sans"/>
                <a:sym typeface="DM Sans"/>
              </a:rPr>
              <a:t>o GitHub Pages</a:t>
            </a:r>
            <a:endParaRPr b="0" i="0" sz="1300" u="none" cap="none" strike="noStrike">
              <a:solidFill>
                <a:schemeClr val="dk1"/>
              </a:solidFill>
              <a:latin typeface="DM Sans"/>
              <a:ea typeface="DM Sans"/>
              <a:cs typeface="DM Sans"/>
              <a:sym typeface="DM Sans"/>
            </a:endParaRPr>
          </a:p>
          <a:p>
            <a:pPr indent="-311150" lvl="0" marL="457200" marR="0" rtl="0" algn="l">
              <a:lnSpc>
                <a:spcPct val="100000"/>
              </a:lnSpc>
              <a:spcBef>
                <a:spcPts val="0"/>
              </a:spcBef>
              <a:spcAft>
                <a:spcPts val="0"/>
              </a:spcAft>
              <a:buClr>
                <a:schemeClr val="dk1"/>
              </a:buClr>
              <a:buSzPts val="1300"/>
              <a:buFont typeface="DM Sans"/>
              <a:buChar char="✓"/>
            </a:pPr>
            <a:r>
              <a:rPr b="0" i="0" lang="pt-BR" sz="1300" u="none" cap="none" strike="noStrike">
                <a:solidFill>
                  <a:schemeClr val="dk1"/>
                </a:solidFill>
                <a:latin typeface="DM Sans"/>
                <a:ea typeface="DM Sans"/>
                <a:cs typeface="DM Sans"/>
                <a:sym typeface="DM Sans"/>
              </a:rPr>
              <a:t>Envie os 2 links diferentes na entrega da atividade (GitHub e GitHub Pages)</a:t>
            </a:r>
            <a:endParaRPr b="0" i="0" sz="1300" u="none" cap="none" strike="noStrike">
              <a:solidFill>
                <a:schemeClr val="dk1"/>
              </a:solidFill>
              <a:latin typeface="DM Sans"/>
              <a:ea typeface="DM Sans"/>
              <a:cs typeface="DM Sans"/>
              <a:sym typeface="DM Sans"/>
            </a:endParaRPr>
          </a:p>
        </p:txBody>
      </p:sp>
      <p:sp>
        <p:nvSpPr>
          <p:cNvPr id="605" name="Google Shape;605;p125"/>
          <p:cNvSpPr txBox="1"/>
          <p:nvPr/>
        </p:nvSpPr>
        <p:spPr>
          <a:xfrm>
            <a:off x="543125" y="799375"/>
            <a:ext cx="7310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pt-BR" sz="2900" u="none" cap="none" strike="noStrike">
                <a:solidFill>
                  <a:schemeClr val="dk1"/>
                </a:solidFill>
                <a:highlight>
                  <a:srgbClr val="EAFF6A"/>
                </a:highlight>
                <a:latin typeface="DM Sans"/>
                <a:ea typeface="DM Sans"/>
                <a:cs typeface="DM Sans"/>
                <a:sym typeface="DM Sans"/>
              </a:rPr>
              <a:t>Github e Github Pages</a:t>
            </a:r>
            <a:endParaRPr b="1" i="0" sz="2400" u="none" cap="none" strike="noStrike">
              <a:solidFill>
                <a:schemeClr val="dk1"/>
              </a:solidFill>
              <a:highlight>
                <a:srgbClr val="EAFF6A"/>
              </a:highlight>
              <a:latin typeface="DM Sans"/>
              <a:ea typeface="DM Sans"/>
              <a:cs typeface="DM Sans"/>
              <a:sym typeface="DM Sans"/>
            </a:endParaRPr>
          </a:p>
        </p:txBody>
      </p:sp>
      <p:grpSp>
        <p:nvGrpSpPr>
          <p:cNvPr id="606" name="Google Shape;606;p125"/>
          <p:cNvGrpSpPr/>
          <p:nvPr/>
        </p:nvGrpSpPr>
        <p:grpSpPr>
          <a:xfrm>
            <a:off x="472126" y="330586"/>
            <a:ext cx="401518" cy="401518"/>
            <a:chOff x="3137108" y="2467173"/>
            <a:chExt cx="738900" cy="738900"/>
          </a:xfrm>
        </p:grpSpPr>
        <p:sp>
          <p:nvSpPr>
            <p:cNvPr id="607" name="Google Shape;607;p125"/>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8" name="Google Shape;608;p125" title="ícono de desafío entregable"/>
            <p:cNvPicPr preferRelativeResize="0"/>
            <p:nvPr/>
          </p:nvPicPr>
          <p:blipFill rotWithShape="1">
            <a:blip r:embed="rId4">
              <a:alphaModFix/>
            </a:blip>
            <a:srcRect b="0" l="0" r="0" t="0"/>
            <a:stretch/>
          </p:blipFill>
          <p:spPr>
            <a:xfrm>
              <a:off x="3284109" y="2622263"/>
              <a:ext cx="428721" cy="428726"/>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2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pt-BR" sz="4000" u="none" cap="none" strike="noStrike">
                <a:solidFill>
                  <a:srgbClr val="EAFF6A"/>
                </a:solidFill>
                <a:latin typeface="DM Sans"/>
                <a:ea typeface="DM Sans"/>
                <a:cs typeface="DM Sans"/>
                <a:sym typeface="DM Sans"/>
              </a:rPr>
              <a:t>Hoje</a:t>
            </a:r>
            <a:r>
              <a:rPr b="1" i="0" lang="pt-BR" sz="4000" u="none" cap="none" strike="noStrike">
                <a:solidFill>
                  <a:schemeClr val="lt1"/>
                </a:solidFill>
                <a:latin typeface="DM Sans"/>
                <a:ea typeface="DM Sans"/>
                <a:cs typeface="DM Sans"/>
                <a:sym typeface="DM Sans"/>
              </a:rPr>
              <a:t> vimos:</a:t>
            </a:r>
            <a:endParaRPr b="0" i="0" sz="4000" u="none" cap="none" strike="noStrike">
              <a:solidFill>
                <a:schemeClr val="lt1"/>
              </a:solidFill>
              <a:latin typeface="DM Sans"/>
              <a:ea typeface="DM Sans"/>
              <a:cs typeface="DM Sans"/>
              <a:sym typeface="DM Sans"/>
            </a:endParaRPr>
          </a:p>
        </p:txBody>
      </p:sp>
      <p:sp>
        <p:nvSpPr>
          <p:cNvPr id="614" name="Google Shape;614;p126"/>
          <p:cNvSpPr txBox="1"/>
          <p:nvPr/>
        </p:nvSpPr>
        <p:spPr>
          <a:xfrm>
            <a:off x="2109143" y="2090463"/>
            <a:ext cx="4925700" cy="2003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15000"/>
              </a:lnSpc>
              <a:spcBef>
                <a:spcPts val="0"/>
              </a:spcBef>
              <a:spcAft>
                <a:spcPts val="0"/>
              </a:spcAft>
              <a:buClr>
                <a:schemeClr val="accent6"/>
              </a:buClr>
              <a:buSzPts val="1300"/>
              <a:buFont typeface="DM Sans"/>
              <a:buChar char="✓"/>
            </a:pPr>
            <a:r>
              <a:rPr b="1" lang="pt-BR" sz="1300">
                <a:solidFill>
                  <a:schemeClr val="lt1"/>
                </a:solidFill>
                <a:latin typeface="DM Sans"/>
                <a:ea typeface="DM Sans"/>
                <a:cs typeface="DM Sans"/>
                <a:sym typeface="DM Sans"/>
              </a:rPr>
              <a:t>Como c</a:t>
            </a:r>
            <a:r>
              <a:rPr b="1" i="0" lang="pt-BR" sz="1300" u="none" cap="none" strike="noStrike">
                <a:solidFill>
                  <a:schemeClr val="lt1"/>
                </a:solidFill>
                <a:latin typeface="DM Sans"/>
                <a:ea typeface="DM Sans"/>
                <a:cs typeface="DM Sans"/>
                <a:sym typeface="DM Sans"/>
              </a:rPr>
              <a:t>riar sua conta no github</a:t>
            </a:r>
            <a:endParaRPr b="1" i="0" sz="130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chemeClr val="accent6"/>
              </a:buClr>
              <a:buSzPts val="1300"/>
              <a:buFont typeface="DM Sans"/>
              <a:buChar char="✓"/>
            </a:pPr>
            <a:r>
              <a:rPr b="1" i="0" lang="pt-BR" sz="1300" u="none" cap="none" strike="noStrike">
                <a:solidFill>
                  <a:schemeClr val="lt1"/>
                </a:solidFill>
                <a:latin typeface="DM Sans"/>
                <a:ea typeface="DM Sans"/>
                <a:cs typeface="DM Sans"/>
                <a:sym typeface="DM Sans"/>
              </a:rPr>
              <a:t>Como criar repositórios no GitHub</a:t>
            </a:r>
            <a:endParaRPr b="1" i="0" sz="130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None/>
            </a:pPr>
            <a:r>
              <a:t/>
            </a:r>
            <a:endParaRPr b="1" sz="1300">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chemeClr val="accent6"/>
              </a:buClr>
              <a:buSzPts val="1300"/>
              <a:buFont typeface="DM Sans"/>
              <a:buChar char="✓"/>
            </a:pPr>
            <a:r>
              <a:rPr b="1" lang="pt-BR" sz="1300">
                <a:solidFill>
                  <a:schemeClr val="lt1"/>
                </a:solidFill>
                <a:latin typeface="DM Sans"/>
                <a:ea typeface="DM Sans"/>
                <a:cs typeface="DM Sans"/>
                <a:sym typeface="DM Sans"/>
              </a:rPr>
              <a:t>Como enviar </a:t>
            </a:r>
            <a:r>
              <a:rPr b="1" i="0" lang="pt-BR" sz="1300" u="none" cap="none" strike="noStrike">
                <a:solidFill>
                  <a:schemeClr val="lt1"/>
                </a:solidFill>
                <a:latin typeface="DM Sans"/>
                <a:ea typeface="DM Sans"/>
                <a:cs typeface="DM Sans"/>
                <a:sym typeface="DM Sans"/>
              </a:rPr>
              <a:t>o código para o github</a:t>
            </a:r>
            <a:endParaRPr b="1" i="0" sz="1300" u="none" cap="none" strike="noStrike">
              <a:solidFill>
                <a:schemeClr val="lt1"/>
              </a:solidFill>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00"/>
              <a:buFont typeface="Arial"/>
              <a:buNone/>
            </a:pPr>
            <a:r>
              <a:t/>
            </a:r>
            <a:endParaRPr b="1" i="0" sz="1300" u="none" cap="none" strike="noStrike">
              <a:solidFill>
                <a:schemeClr val="lt1"/>
              </a:solidFill>
              <a:latin typeface="DM Sans"/>
              <a:ea typeface="DM Sans"/>
              <a:cs typeface="DM Sans"/>
              <a:sym typeface="DM Sans"/>
            </a:endParaRPr>
          </a:p>
          <a:p>
            <a:pPr indent="-311150" lvl="0" marL="457200" marR="0" rtl="0" algn="l">
              <a:lnSpc>
                <a:spcPct val="115000"/>
              </a:lnSpc>
              <a:spcBef>
                <a:spcPts val="0"/>
              </a:spcBef>
              <a:spcAft>
                <a:spcPts val="0"/>
              </a:spcAft>
              <a:buClr>
                <a:schemeClr val="accent6"/>
              </a:buClr>
              <a:buSzPts val="1300"/>
              <a:buFont typeface="DM Sans"/>
              <a:buChar char="✓"/>
            </a:pPr>
            <a:r>
              <a:rPr b="1" i="0" lang="pt-BR" sz="1300" u="none" cap="none" strike="noStrike">
                <a:solidFill>
                  <a:schemeClr val="lt1"/>
                </a:solidFill>
                <a:latin typeface="DM Sans"/>
                <a:ea typeface="DM Sans"/>
                <a:cs typeface="DM Sans"/>
                <a:sym typeface="DM Sans"/>
              </a:rPr>
              <a:t>Conhece</a:t>
            </a:r>
            <a:r>
              <a:rPr b="1" lang="pt-BR" sz="1300">
                <a:solidFill>
                  <a:schemeClr val="lt1"/>
                </a:solidFill>
                <a:latin typeface="DM Sans"/>
                <a:ea typeface="DM Sans"/>
                <a:cs typeface="DM Sans"/>
                <a:sym typeface="DM Sans"/>
              </a:rPr>
              <a:t>mos</a:t>
            </a:r>
            <a:r>
              <a:rPr b="1" i="0" lang="pt-BR" sz="1300" u="none" cap="none" strike="noStrike">
                <a:solidFill>
                  <a:schemeClr val="lt1"/>
                </a:solidFill>
                <a:latin typeface="DM Sans"/>
                <a:ea typeface="DM Sans"/>
                <a:cs typeface="DM Sans"/>
                <a:sym typeface="DM Sans"/>
              </a:rPr>
              <a:t> o </a:t>
            </a:r>
            <a:r>
              <a:rPr b="1" lang="pt-BR" sz="1300">
                <a:solidFill>
                  <a:schemeClr val="lt1"/>
                </a:solidFill>
                <a:latin typeface="DM Sans"/>
                <a:ea typeface="DM Sans"/>
                <a:cs typeface="DM Sans"/>
                <a:sym typeface="DM Sans"/>
              </a:rPr>
              <a:t>G</a:t>
            </a:r>
            <a:r>
              <a:rPr b="1" i="0" lang="pt-BR" sz="1300" u="none" cap="none" strike="noStrike">
                <a:solidFill>
                  <a:schemeClr val="lt1"/>
                </a:solidFill>
                <a:latin typeface="DM Sans"/>
                <a:ea typeface="DM Sans"/>
                <a:cs typeface="DM Sans"/>
                <a:sym typeface="DM Sans"/>
              </a:rPr>
              <a:t>it</a:t>
            </a:r>
            <a:r>
              <a:rPr b="1" lang="pt-BR" sz="1300">
                <a:solidFill>
                  <a:schemeClr val="lt1"/>
                </a:solidFill>
                <a:latin typeface="DM Sans"/>
                <a:ea typeface="DM Sans"/>
                <a:cs typeface="DM Sans"/>
                <a:sym typeface="DM Sans"/>
              </a:rPr>
              <a:t>H</a:t>
            </a:r>
            <a:r>
              <a:rPr b="1" i="0" lang="pt-BR" sz="1300" u="none" cap="none" strike="noStrike">
                <a:solidFill>
                  <a:schemeClr val="lt1"/>
                </a:solidFill>
                <a:latin typeface="DM Sans"/>
                <a:ea typeface="DM Sans"/>
                <a:cs typeface="DM Sans"/>
                <a:sym typeface="DM Sans"/>
              </a:rPr>
              <a:t>ub Pages</a:t>
            </a:r>
            <a:endParaRPr b="1" i="0" sz="13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27"/>
          <p:cNvSpPr txBox="1"/>
          <p:nvPr/>
        </p:nvSpPr>
        <p:spPr>
          <a:xfrm>
            <a:off x="457350" y="1320581"/>
            <a:ext cx="7310100" cy="65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3400"/>
              <a:buFont typeface="Arial"/>
              <a:buNone/>
            </a:pPr>
            <a:r>
              <a:rPr b="1" i="0" lang="pt-BR" sz="3400" u="none" cap="none" strike="noStrike">
                <a:solidFill>
                  <a:schemeClr val="dk1"/>
                </a:solidFill>
                <a:latin typeface="DM Sans"/>
                <a:ea typeface="DM Sans"/>
                <a:cs typeface="DM Sans"/>
                <a:sym typeface="DM Sans"/>
              </a:rPr>
              <a:t>Materiais complementares</a:t>
            </a:r>
            <a:endParaRPr b="1" i="0" sz="4000" u="none" cap="none" strike="noStrike">
              <a:solidFill>
                <a:schemeClr val="dk1"/>
              </a:solidFill>
              <a:latin typeface="DM Sans"/>
              <a:ea typeface="DM Sans"/>
              <a:cs typeface="DM Sans"/>
              <a:sym typeface="DM Sans"/>
            </a:endParaRPr>
          </a:p>
        </p:txBody>
      </p:sp>
      <p:grpSp>
        <p:nvGrpSpPr>
          <p:cNvPr id="620" name="Google Shape;620;p127"/>
          <p:cNvGrpSpPr/>
          <p:nvPr/>
        </p:nvGrpSpPr>
        <p:grpSpPr>
          <a:xfrm>
            <a:off x="457358" y="217160"/>
            <a:ext cx="431074" cy="431074"/>
            <a:chOff x="4202550" y="994173"/>
            <a:chExt cx="738900" cy="738900"/>
          </a:xfrm>
        </p:grpSpPr>
        <p:sp>
          <p:nvSpPr>
            <p:cNvPr id="621" name="Google Shape;621;p12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2" name="Google Shape;622;p127"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623" name="Google Shape;623;p127"/>
          <p:cNvSpPr txBox="1"/>
          <p:nvPr/>
        </p:nvSpPr>
        <p:spPr>
          <a:xfrm>
            <a:off x="930550" y="217138"/>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600"/>
              <a:buFont typeface="Arial"/>
              <a:buNone/>
            </a:pPr>
            <a:r>
              <a:rPr b="0" i="0" lang="pt-BR" sz="1600" u="none" cap="none" strike="noStrike">
                <a:solidFill>
                  <a:schemeClr val="dk1"/>
                </a:solidFill>
                <a:latin typeface="DM Sans"/>
                <a:ea typeface="DM Sans"/>
                <a:cs typeface="DM Sans"/>
                <a:sym typeface="DM Sans"/>
              </a:rPr>
              <a:t>QUER SABER MAIS</a:t>
            </a:r>
            <a:endParaRPr b="0" i="0" sz="1400" u="none" cap="none" strike="noStrike">
              <a:solidFill>
                <a:srgbClr val="000000"/>
              </a:solidFill>
              <a:latin typeface="DM Sans"/>
              <a:ea typeface="DM Sans"/>
              <a:cs typeface="DM Sans"/>
              <a:sym typeface="DM Sans"/>
            </a:endParaRPr>
          </a:p>
        </p:txBody>
      </p:sp>
      <p:sp>
        <p:nvSpPr>
          <p:cNvPr id="624" name="Google Shape;624;p127"/>
          <p:cNvSpPr txBox="1"/>
          <p:nvPr/>
        </p:nvSpPr>
        <p:spPr>
          <a:xfrm>
            <a:off x="457350" y="2501525"/>
            <a:ext cx="4807800" cy="149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350"/>
              <a:buFont typeface="Arial"/>
              <a:buNone/>
            </a:pPr>
            <a:r>
              <a:rPr b="1" i="0" lang="pt-BR" sz="1350" u="none" cap="none" strike="noStrike">
                <a:solidFill>
                  <a:schemeClr val="dk1"/>
                </a:solidFill>
                <a:latin typeface="DM Sans"/>
                <a:ea typeface="DM Sans"/>
                <a:cs typeface="DM Sans"/>
                <a:sym typeface="DM Sans"/>
              </a:rPr>
              <a:t>Referencias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1150" lvl="0" marL="457200" marR="0" rtl="0" algn="l">
              <a:lnSpc>
                <a:spcPct val="115000"/>
              </a:lnSpc>
              <a:spcBef>
                <a:spcPts val="0"/>
              </a:spcBef>
              <a:spcAft>
                <a:spcPts val="0"/>
              </a:spcAft>
              <a:buClr>
                <a:schemeClr val="dk1"/>
              </a:buClr>
              <a:buSzPts val="1300"/>
              <a:buFont typeface="DM Sans"/>
              <a:buChar char="✓"/>
            </a:pPr>
            <a:r>
              <a:rPr b="0" i="0" lang="pt-BR" sz="1300" u="sng" cap="none" strike="noStrike">
                <a:solidFill>
                  <a:schemeClr val="dk1"/>
                </a:solidFill>
                <a:highlight>
                  <a:schemeClr val="accent6"/>
                </a:highlight>
                <a:latin typeface="DM Sans"/>
                <a:ea typeface="DM Sans"/>
                <a:cs typeface="DM Sans"/>
                <a:sym typeface="DM Sans"/>
                <a:hlinkClick r:id="rId4">
                  <a:extLst>
                    <a:ext uri="{A12FA001-AC4F-418D-AE19-62706E023703}">
                      <ahyp:hlinkClr val="tx"/>
                    </a:ext>
                  </a:extLst>
                </a:hlinkClick>
              </a:rPr>
              <a:t>Documentação</a:t>
            </a:r>
            <a:r>
              <a:rPr b="0" i="0" lang="pt-BR" sz="1300" u="none" cap="none" strike="noStrike">
                <a:solidFill>
                  <a:schemeClr val="dk1"/>
                </a:solidFill>
                <a:highlight>
                  <a:schemeClr val="accent6"/>
                </a:highlight>
                <a:latin typeface="DM Sans"/>
                <a:ea typeface="DM Sans"/>
                <a:cs typeface="DM Sans"/>
                <a:sym typeface="DM Sans"/>
              </a:rPr>
              <a:t> | </a:t>
            </a:r>
            <a:r>
              <a:rPr b="1" i="0" lang="pt-BR" sz="1300" u="none" cap="none" strike="noStrike">
                <a:solidFill>
                  <a:schemeClr val="dk1"/>
                </a:solidFill>
                <a:highlight>
                  <a:schemeClr val="accent6"/>
                </a:highlight>
                <a:latin typeface="DM Sans"/>
                <a:ea typeface="DM Sans"/>
                <a:cs typeface="DM Sans"/>
                <a:sym typeface="DM Sans"/>
              </a:rPr>
              <a:t>GitHub Doc</a:t>
            </a:r>
            <a:endParaRPr b="1" i="0" sz="1300" u="none" cap="none" strike="noStrike">
              <a:solidFill>
                <a:schemeClr val="dk1"/>
              </a:solidFill>
              <a:highlight>
                <a:schemeClr val="accent6"/>
              </a:highlight>
              <a:latin typeface="DM Sans"/>
              <a:ea typeface="DM Sans"/>
              <a:cs typeface="DM Sans"/>
              <a:sym typeface="DM Sans"/>
            </a:endParaRPr>
          </a:p>
          <a:p>
            <a:pPr indent="-311150" lvl="0" marL="457200" marR="0" rtl="0" algn="l">
              <a:lnSpc>
                <a:spcPct val="115000"/>
              </a:lnSpc>
              <a:spcBef>
                <a:spcPts val="1000"/>
              </a:spcBef>
              <a:spcAft>
                <a:spcPts val="0"/>
              </a:spcAft>
              <a:buClr>
                <a:schemeClr val="dk1"/>
              </a:buClr>
              <a:buSzPts val="1300"/>
              <a:buFont typeface="Arial"/>
              <a:buChar char="✓"/>
            </a:pPr>
            <a:r>
              <a:rPr b="0" i="0" lang="pt-BR" sz="1300" u="sng" cap="none" strike="noStrike">
                <a:solidFill>
                  <a:schemeClr val="dk1"/>
                </a:solidFill>
                <a:highlight>
                  <a:schemeClr val="accent6"/>
                </a:highlight>
                <a:latin typeface="DM Sans"/>
                <a:ea typeface="DM Sans"/>
                <a:cs typeface="DM Sans"/>
                <a:sym typeface="DM Sans"/>
                <a:hlinkClick r:id="rId5">
                  <a:extLst>
                    <a:ext uri="{A12FA001-AC4F-418D-AE19-62706E023703}">
                      <ahyp:hlinkClr val="tx"/>
                    </a:ext>
                  </a:extLst>
                </a:hlinkClick>
              </a:rPr>
              <a:t>Sai</a:t>
            </a:r>
            <a:r>
              <a:rPr lang="pt-BR" sz="1300" u="sng">
                <a:solidFill>
                  <a:schemeClr val="dk1"/>
                </a:solidFill>
                <a:highlight>
                  <a:schemeClr val="accent6"/>
                </a:highlight>
                <a:latin typeface="DM Sans"/>
                <a:ea typeface="DM Sans"/>
                <a:cs typeface="DM Sans"/>
                <a:sym typeface="DM Sans"/>
                <a:hlinkClick r:id="rId6">
                  <a:extLst>
                    <a:ext uri="{A12FA001-AC4F-418D-AE19-62706E023703}">
                      <ahyp:hlinkClr val="tx"/>
                    </a:ext>
                  </a:extLst>
                </a:hlinkClick>
              </a:rPr>
              <a:t>b</a:t>
            </a:r>
            <a:r>
              <a:rPr b="0" i="0" lang="pt-BR" sz="1300" u="sng" cap="none" strike="noStrike">
                <a:solidFill>
                  <a:schemeClr val="dk1"/>
                </a:solidFill>
                <a:highlight>
                  <a:schemeClr val="accent6"/>
                </a:highlight>
                <a:latin typeface="DM Sans"/>
                <a:ea typeface="DM Sans"/>
                <a:cs typeface="DM Sans"/>
                <a:sym typeface="DM Sans"/>
                <a:hlinkClick r:id="rId7">
                  <a:extLst>
                    <a:ext uri="{A12FA001-AC4F-418D-AE19-62706E023703}">
                      <ahyp:hlinkClr val="tx"/>
                    </a:ext>
                  </a:extLst>
                </a:hlinkClick>
              </a:rPr>
              <a:t>a </a:t>
            </a:r>
            <a:r>
              <a:rPr lang="pt-BR" sz="1300" u="sng">
                <a:solidFill>
                  <a:schemeClr val="dk1"/>
                </a:solidFill>
                <a:highlight>
                  <a:schemeClr val="accent6"/>
                </a:highlight>
                <a:latin typeface="DM Sans"/>
                <a:ea typeface="DM Sans"/>
                <a:cs typeface="DM Sans"/>
                <a:sym typeface="DM Sans"/>
                <a:hlinkClick r:id="rId8">
                  <a:extLst>
                    <a:ext uri="{A12FA001-AC4F-418D-AE19-62706E023703}">
                      <ahyp:hlinkClr val="tx"/>
                    </a:ext>
                  </a:extLst>
                </a:hlinkClick>
              </a:rPr>
              <a:t>mais sobre o </a:t>
            </a:r>
            <a:r>
              <a:rPr b="0" i="0" lang="pt-BR" sz="1300" u="sng" cap="none" strike="noStrike">
                <a:solidFill>
                  <a:schemeClr val="dk1"/>
                </a:solidFill>
                <a:highlight>
                  <a:schemeClr val="accent6"/>
                </a:highlight>
                <a:latin typeface="DM Sans"/>
                <a:ea typeface="DM Sans"/>
                <a:cs typeface="DM Sans"/>
                <a:sym typeface="DM Sans"/>
                <a:hlinkClick r:id="rId9">
                  <a:extLst>
                    <a:ext uri="{A12FA001-AC4F-418D-AE19-62706E023703}">
                      <ahyp:hlinkClr val="tx"/>
                    </a:ext>
                  </a:extLst>
                </a:hlinkClick>
              </a:rPr>
              <a:t>Githu</a:t>
            </a:r>
            <a:r>
              <a:rPr lang="pt-BR" sz="1300" u="sng">
                <a:solidFill>
                  <a:schemeClr val="dk1"/>
                </a:solidFill>
                <a:highlight>
                  <a:schemeClr val="accent6"/>
                </a:highlight>
                <a:latin typeface="DM Sans"/>
                <a:ea typeface="DM Sans"/>
                <a:cs typeface="DM Sans"/>
                <a:sym typeface="DM Sans"/>
                <a:hlinkClick r:id="rId10">
                  <a:extLst>
                    <a:ext uri="{A12FA001-AC4F-418D-AE19-62706E023703}">
                      <ahyp:hlinkClr val="tx"/>
                    </a:ext>
                  </a:extLst>
                </a:hlinkClick>
              </a:rPr>
              <a:t>b Pages</a:t>
            </a:r>
            <a:r>
              <a:rPr b="0" i="0" lang="pt-BR" sz="1300" u="none" cap="none" strike="noStrike">
                <a:solidFill>
                  <a:schemeClr val="dk1"/>
                </a:solidFill>
                <a:highlight>
                  <a:schemeClr val="accent6"/>
                </a:highlight>
                <a:latin typeface="DM Sans"/>
                <a:ea typeface="DM Sans"/>
                <a:cs typeface="DM Sans"/>
                <a:sym typeface="DM Sans"/>
              </a:rPr>
              <a:t> | </a:t>
            </a:r>
            <a:r>
              <a:rPr b="1" i="0" lang="pt-BR" sz="1300" u="none" cap="none" strike="noStrike">
                <a:solidFill>
                  <a:schemeClr val="dk1"/>
                </a:solidFill>
                <a:highlight>
                  <a:schemeClr val="accent6"/>
                </a:highlight>
                <a:latin typeface="DM Sans"/>
                <a:ea typeface="DM Sans"/>
                <a:cs typeface="DM Sans"/>
                <a:sym typeface="DM Sans"/>
              </a:rPr>
              <a:t>GitHub Pages</a:t>
            </a:r>
            <a:endParaRPr b="0" i="0" sz="1300" u="none" cap="none" strike="noStrike">
              <a:solidFill>
                <a:schemeClr val="dk1"/>
              </a:solidFill>
              <a:highlight>
                <a:schemeClr val="accent6"/>
              </a:highlight>
              <a:latin typeface="DM Sans"/>
              <a:ea typeface="DM Sans"/>
              <a:cs typeface="DM Sans"/>
              <a:sym typeface="DM Sans"/>
            </a:endParaRPr>
          </a:p>
          <a:p>
            <a:pPr indent="0" lvl="0" marL="457200" marR="0" rtl="0" algn="l">
              <a:lnSpc>
                <a:spcPct val="115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EAFF6A"/>
              </a:highlight>
              <a:latin typeface="DM Sans"/>
              <a:ea typeface="DM Sans"/>
              <a:cs typeface="DM Sans"/>
              <a:sym typeface="DM Sans"/>
            </a:endParaRPr>
          </a:p>
          <a:p>
            <a:pPr indent="0" lvl="0" marL="0" marR="0" rtl="0" algn="l">
              <a:lnSpc>
                <a:spcPct val="100000"/>
              </a:lnSpc>
              <a:spcBef>
                <a:spcPts val="0"/>
              </a:spcBef>
              <a:spcAft>
                <a:spcPts val="80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28"/>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7"/>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pt-BR" sz="4000">
                <a:solidFill>
                  <a:srgbClr val="EAFF6A"/>
                </a:solidFill>
                <a:latin typeface="DM Sans"/>
                <a:ea typeface="DM Sans"/>
                <a:cs typeface="DM Sans"/>
                <a:sym typeface="DM Sans"/>
              </a:rPr>
              <a:t>GITHUB</a:t>
            </a:r>
            <a:endParaRPr b="1" i="0" sz="4000" u="none" cap="none" strike="noStrike">
              <a:solidFill>
                <a:srgbClr val="EAFF6A"/>
              </a:solidFill>
              <a:latin typeface="DM Sans"/>
              <a:ea typeface="DM Sans"/>
              <a:cs typeface="DM Sans"/>
              <a:sym typeface="DM Sans"/>
            </a:endParaRPr>
          </a:p>
        </p:txBody>
      </p:sp>
      <p:sp>
        <p:nvSpPr>
          <p:cNvPr id="264" name="Google Shape;264;p8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pt-BR" sz="1800" u="none" cap="none" strike="noStrike">
                <a:solidFill>
                  <a:schemeClr val="lt1"/>
                </a:solidFill>
                <a:latin typeface="DM Sans"/>
                <a:ea typeface="DM Sans"/>
                <a:cs typeface="DM Sans"/>
                <a:sym typeface="DM Sans"/>
              </a:rPr>
              <a:t>Aula 04.</a:t>
            </a:r>
            <a:r>
              <a:rPr b="0" i="0" lang="pt-BR" sz="1800" u="none" cap="none" strike="noStrike">
                <a:solidFill>
                  <a:schemeClr val="lt1"/>
                </a:solidFill>
                <a:latin typeface="DM Sans"/>
                <a:ea typeface="DM Sans"/>
                <a:cs typeface="DM Sans"/>
                <a:sym typeface="DM Sans"/>
              </a:rPr>
              <a:t> Desenvolvimento Web</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88"/>
          <p:cNvSpPr txBox="1"/>
          <p:nvPr/>
        </p:nvSpPr>
        <p:spPr>
          <a:xfrm>
            <a:off x="501450" y="468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Objetivos </a:t>
            </a:r>
            <a:r>
              <a:rPr b="1" i="0" lang="pt-BR" sz="4000" u="none" cap="none" strike="noStrike">
                <a:solidFill>
                  <a:schemeClr val="lt1"/>
                </a:solidFill>
                <a:latin typeface="DM Sans"/>
                <a:ea typeface="DM Sans"/>
                <a:cs typeface="DM Sans"/>
                <a:sym typeface="DM Sans"/>
              </a:rPr>
              <a:t>da aula</a:t>
            </a:r>
            <a:endParaRPr b="1" i="0" sz="4000" u="none" cap="none" strike="noStrike">
              <a:solidFill>
                <a:schemeClr val="lt1"/>
              </a:solidFill>
              <a:latin typeface="DM Sans"/>
              <a:ea typeface="DM Sans"/>
              <a:cs typeface="DM Sans"/>
              <a:sym typeface="DM Sans"/>
            </a:endParaRPr>
          </a:p>
        </p:txBody>
      </p:sp>
      <p:pic>
        <p:nvPicPr>
          <p:cNvPr id="270" name="Google Shape;270;p88"/>
          <p:cNvPicPr preferRelativeResize="0"/>
          <p:nvPr/>
        </p:nvPicPr>
        <p:blipFill rotWithShape="1">
          <a:blip r:embed="rId3">
            <a:alphaModFix/>
          </a:blip>
          <a:srcRect b="0" l="0" r="0" t="0"/>
          <a:stretch/>
        </p:blipFill>
        <p:spPr>
          <a:xfrm>
            <a:off x="2172438" y="1911888"/>
            <a:ext cx="196975" cy="196975"/>
          </a:xfrm>
          <a:prstGeom prst="rect">
            <a:avLst/>
          </a:prstGeom>
          <a:noFill/>
          <a:ln>
            <a:noFill/>
          </a:ln>
        </p:spPr>
      </p:pic>
      <p:sp>
        <p:nvSpPr>
          <p:cNvPr id="271" name="Google Shape;271;p88"/>
          <p:cNvSpPr txBox="1"/>
          <p:nvPr/>
        </p:nvSpPr>
        <p:spPr>
          <a:xfrm>
            <a:off x="2690561" y="1818188"/>
            <a:ext cx="4281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Aprender o que é um repositório no Github.</a:t>
            </a:r>
            <a:endParaRPr b="1" i="0" sz="1300" u="none" cap="none" strike="noStrike">
              <a:solidFill>
                <a:schemeClr val="lt1"/>
              </a:solidFill>
              <a:latin typeface="DM Sans"/>
              <a:ea typeface="DM Sans"/>
              <a:cs typeface="DM Sans"/>
              <a:sym typeface="DM Sans"/>
            </a:endParaRPr>
          </a:p>
        </p:txBody>
      </p:sp>
      <p:pic>
        <p:nvPicPr>
          <p:cNvPr id="272" name="Google Shape;272;p88"/>
          <p:cNvPicPr preferRelativeResize="0"/>
          <p:nvPr/>
        </p:nvPicPr>
        <p:blipFill rotWithShape="1">
          <a:blip r:embed="rId3">
            <a:alphaModFix/>
          </a:blip>
          <a:srcRect b="0" l="0" r="0" t="0"/>
          <a:stretch/>
        </p:blipFill>
        <p:spPr>
          <a:xfrm>
            <a:off x="2172138" y="2545288"/>
            <a:ext cx="196975" cy="196975"/>
          </a:xfrm>
          <a:prstGeom prst="rect">
            <a:avLst/>
          </a:prstGeom>
          <a:noFill/>
          <a:ln>
            <a:noFill/>
          </a:ln>
        </p:spPr>
      </p:pic>
      <p:sp>
        <p:nvSpPr>
          <p:cNvPr id="273" name="Google Shape;273;p88"/>
          <p:cNvSpPr txBox="1"/>
          <p:nvPr/>
        </p:nvSpPr>
        <p:spPr>
          <a:xfrm>
            <a:off x="2690561" y="2447538"/>
            <a:ext cx="4281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Criar um repositório para o nosso projeto.</a:t>
            </a:r>
            <a:endParaRPr b="1" i="0" sz="1300" u="none" cap="none" strike="noStrike">
              <a:solidFill>
                <a:schemeClr val="lt1"/>
              </a:solidFill>
              <a:latin typeface="DM Sans"/>
              <a:ea typeface="DM Sans"/>
              <a:cs typeface="DM Sans"/>
              <a:sym typeface="DM Sans"/>
            </a:endParaRPr>
          </a:p>
        </p:txBody>
      </p:sp>
      <p:pic>
        <p:nvPicPr>
          <p:cNvPr id="274" name="Google Shape;274;p88"/>
          <p:cNvPicPr preferRelativeResize="0"/>
          <p:nvPr/>
        </p:nvPicPr>
        <p:blipFill rotWithShape="1">
          <a:blip r:embed="rId3">
            <a:alphaModFix/>
          </a:blip>
          <a:srcRect b="0" l="0" r="0" t="0"/>
          <a:stretch/>
        </p:blipFill>
        <p:spPr>
          <a:xfrm>
            <a:off x="2172138" y="3376513"/>
            <a:ext cx="196975" cy="196975"/>
          </a:xfrm>
          <a:prstGeom prst="rect">
            <a:avLst/>
          </a:prstGeom>
          <a:noFill/>
          <a:ln>
            <a:noFill/>
          </a:ln>
        </p:spPr>
      </p:pic>
      <p:sp>
        <p:nvSpPr>
          <p:cNvPr id="275" name="Google Shape;275;p88"/>
          <p:cNvSpPr txBox="1"/>
          <p:nvPr/>
        </p:nvSpPr>
        <p:spPr>
          <a:xfrm>
            <a:off x="2690561" y="3167488"/>
            <a:ext cx="42813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300"/>
              <a:buFont typeface="Arial"/>
              <a:buNone/>
            </a:pPr>
            <a:r>
              <a:rPr b="1" i="0" lang="pt-BR" sz="1300" u="none" cap="none" strike="noStrike">
                <a:solidFill>
                  <a:schemeClr val="lt1"/>
                </a:solidFill>
                <a:latin typeface="DM Sans"/>
                <a:ea typeface="DM Sans"/>
                <a:cs typeface="DM Sans"/>
                <a:sym typeface="DM Sans"/>
              </a:rPr>
              <a:t>Fazer o upload do projeto para o repositório usando os comandos do Git.</a:t>
            </a:r>
            <a:endParaRPr b="1" i="0" sz="1300" u="none" cap="none" strike="noStrike">
              <a:solidFill>
                <a:schemeClr val="lt1"/>
              </a:solidFill>
              <a:latin typeface="DM Sans"/>
              <a:ea typeface="DM Sans"/>
              <a:cs typeface="DM Sans"/>
              <a:sym typeface="DM Sans"/>
            </a:endParaRPr>
          </a:p>
        </p:txBody>
      </p:sp>
      <p:cxnSp>
        <p:nvCxnSpPr>
          <p:cNvPr id="276" name="Google Shape;276;p88"/>
          <p:cNvCxnSpPr>
            <a:stCxn id="270" idx="2"/>
            <a:endCxn id="272" idx="0"/>
          </p:cNvCxnSpPr>
          <p:nvPr/>
        </p:nvCxnSpPr>
        <p:spPr>
          <a:xfrm flipH="1" rot="-5400000">
            <a:off x="2052976" y="2326813"/>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277" name="Google Shape;277;p88"/>
          <p:cNvCxnSpPr>
            <a:stCxn id="272" idx="2"/>
            <a:endCxn id="274" idx="0"/>
          </p:cNvCxnSpPr>
          <p:nvPr/>
        </p:nvCxnSpPr>
        <p:spPr>
          <a:xfrm flipH="1" rot="-5400000">
            <a:off x="1953825" y="3059063"/>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89"/>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GITHUB</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90"/>
          <p:cNvPicPr preferRelativeResize="0"/>
          <p:nvPr/>
        </p:nvPicPr>
        <p:blipFill rotWithShape="1">
          <a:blip r:embed="rId3">
            <a:alphaModFix/>
          </a:blip>
          <a:srcRect b="0" l="0" r="0" t="0"/>
          <a:stretch/>
        </p:blipFill>
        <p:spPr>
          <a:xfrm>
            <a:off x="0" y="12346"/>
            <a:ext cx="9144000" cy="5118818"/>
          </a:xfrm>
          <a:prstGeom prst="rect">
            <a:avLst/>
          </a:prstGeom>
          <a:noFill/>
          <a:ln>
            <a:noFill/>
          </a:ln>
        </p:spPr>
      </p:pic>
      <p:pic>
        <p:nvPicPr>
          <p:cNvPr id="288" name="Google Shape;288;p90"/>
          <p:cNvPicPr preferRelativeResize="0"/>
          <p:nvPr/>
        </p:nvPicPr>
        <p:blipFill rotWithShape="1">
          <a:blip r:embed="rId4">
            <a:alphaModFix/>
          </a:blip>
          <a:srcRect b="0" l="0" r="0" t="0"/>
          <a:stretch/>
        </p:blipFill>
        <p:spPr>
          <a:xfrm>
            <a:off x="7603724" y="4735817"/>
            <a:ext cx="1419740"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91"/>
          <p:cNvPicPr preferRelativeResize="0"/>
          <p:nvPr/>
        </p:nvPicPr>
        <p:blipFill rotWithShape="1">
          <a:blip r:embed="rId3">
            <a:alphaModFix/>
          </a:blip>
          <a:srcRect b="3051" l="0" r="0" t="3060"/>
          <a:stretch/>
        </p:blipFill>
        <p:spPr>
          <a:xfrm>
            <a:off x="5712875" y="468275"/>
            <a:ext cx="2923973" cy="4118748"/>
          </a:xfrm>
          <a:prstGeom prst="rect">
            <a:avLst/>
          </a:prstGeom>
          <a:noFill/>
          <a:ln>
            <a:noFill/>
          </a:ln>
        </p:spPr>
      </p:pic>
      <p:sp>
        <p:nvSpPr>
          <p:cNvPr id="294" name="Google Shape;294;p91"/>
          <p:cNvSpPr txBox="1"/>
          <p:nvPr/>
        </p:nvSpPr>
        <p:spPr>
          <a:xfrm>
            <a:off x="457725" y="690050"/>
            <a:ext cx="4730100" cy="116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pt-BR" sz="2800" u="none" cap="none" strike="noStrike">
                <a:solidFill>
                  <a:schemeClr val="dk1"/>
                </a:solidFill>
                <a:highlight>
                  <a:schemeClr val="accent6"/>
                </a:highlight>
                <a:latin typeface="DM Sans"/>
                <a:ea typeface="DM Sans"/>
                <a:cs typeface="DM Sans"/>
                <a:sym typeface="DM Sans"/>
              </a:rPr>
              <a:t>O que é Github?</a:t>
            </a:r>
            <a:endParaRPr b="1" i="0" sz="2800" u="none" cap="none" strike="noStrike">
              <a:solidFill>
                <a:schemeClr val="dk1"/>
              </a:solidFill>
              <a:highlight>
                <a:schemeClr val="accent6"/>
              </a:highlight>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95" name="Google Shape;295;p91"/>
          <p:cNvSpPr txBox="1"/>
          <p:nvPr/>
        </p:nvSpPr>
        <p:spPr>
          <a:xfrm>
            <a:off x="457725" y="1473600"/>
            <a:ext cx="4730100" cy="227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Por enquanto, tudo o que vinha acontecendo no Git era de maneira </a:t>
            </a:r>
            <a:r>
              <a:rPr b="1" i="0" lang="pt-BR" sz="1300" u="none" cap="none" strike="noStrike">
                <a:solidFill>
                  <a:schemeClr val="dk1"/>
                </a:solidFill>
                <a:latin typeface="DM Sans"/>
                <a:ea typeface="DM Sans"/>
                <a:cs typeface="DM Sans"/>
                <a:sym typeface="DM Sans"/>
              </a:rPr>
              <a:t>local</a:t>
            </a:r>
            <a:r>
              <a:rPr b="0" i="0" lang="pt-BR" sz="1300" u="none" cap="none" strike="noStrike">
                <a:solidFill>
                  <a:schemeClr val="dk1"/>
                </a:solidFill>
                <a:latin typeface="DM Sans"/>
                <a:ea typeface="DM Sans"/>
                <a:cs typeface="DM Sans"/>
                <a:sym typeface="DM Sans"/>
              </a:rPr>
              <a:t>, e não precisávamos da internet para salvar os nossos </a:t>
            </a:r>
            <a:r>
              <a:rPr b="0" i="1" lang="pt-BR" sz="1300" u="none" cap="none" strike="noStrike">
                <a:solidFill>
                  <a:schemeClr val="dk1"/>
                </a:solidFill>
                <a:latin typeface="DM Sans"/>
                <a:ea typeface="DM Sans"/>
                <a:cs typeface="DM Sans"/>
                <a:sym typeface="DM Sans"/>
              </a:rPr>
              <a:t>commits</a:t>
            </a:r>
            <a:r>
              <a:rPr b="0" i="0" lang="pt-BR" sz="1300" u="none" cap="none" strike="noStrike">
                <a:solidFill>
                  <a:schemeClr val="dk1"/>
                </a:solidFill>
                <a:latin typeface="DM Sans"/>
                <a:ea typeface="DM Sans"/>
                <a:cs typeface="DM Sans"/>
                <a:sym typeface="DM Sans"/>
              </a:rPr>
              <a:t> e o nosso repositório. </a:t>
            </a:r>
            <a:br>
              <a:rPr b="0" i="0" lang="pt-BR" sz="1300" u="none" cap="none" strike="noStrike">
                <a:solidFill>
                  <a:schemeClr val="dk1"/>
                </a:solidFill>
                <a:latin typeface="DM Sans"/>
                <a:ea typeface="DM Sans"/>
                <a:cs typeface="DM Sans"/>
                <a:sym typeface="DM Sans"/>
              </a:rPr>
            </a:br>
            <a:r>
              <a:rPr b="0" i="0" lang="pt-BR" sz="1300" u="none" cap="none" strike="noStrike">
                <a:solidFill>
                  <a:schemeClr val="dk1"/>
                </a:solidFill>
                <a:highlight>
                  <a:schemeClr val="accent6"/>
                </a:highlight>
                <a:latin typeface="DM Sans"/>
                <a:ea typeface="DM Sans"/>
                <a:cs typeface="DM Sans"/>
                <a:sym typeface="DM Sans"/>
              </a:rPr>
              <a:t>Agora queremos </a:t>
            </a:r>
            <a:r>
              <a:rPr b="1" i="0" lang="pt-BR" sz="1300" u="none" cap="none" strike="noStrike">
                <a:solidFill>
                  <a:schemeClr val="dk1"/>
                </a:solidFill>
                <a:highlight>
                  <a:schemeClr val="accent6"/>
                </a:highlight>
                <a:latin typeface="DM Sans"/>
                <a:ea typeface="DM Sans"/>
                <a:cs typeface="DM Sans"/>
                <a:sym typeface="DM Sans"/>
              </a:rPr>
              <a:t>compartilhar o nosso trabalho</a:t>
            </a:r>
            <a:r>
              <a:rPr b="0" i="0" lang="pt-BR" sz="1300" u="none" cap="none" strike="noStrike">
                <a:solidFill>
                  <a:schemeClr val="dk1"/>
                </a:solidFill>
                <a:highlight>
                  <a:schemeClr val="accent6"/>
                </a:highlight>
                <a:latin typeface="DM Sans"/>
                <a:ea typeface="DM Sans"/>
                <a:cs typeface="DM Sans"/>
                <a:sym typeface="DM Sans"/>
              </a:rPr>
              <a:t> com outras pessoas (parceiros de projeto, clientes, etc.). Para isso, utilizamos o Github!</a:t>
            </a:r>
            <a:endParaRPr b="0" i="0" sz="1300" u="none" cap="none" strike="noStrike">
              <a:solidFill>
                <a:schemeClr val="dk1"/>
              </a:solidFill>
              <a:highlight>
                <a:schemeClr val="accent6"/>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t/>
            </a:r>
            <a:endParaRPr b="0" i="0" sz="1300" u="none" cap="none" strike="noStrike">
              <a:solidFill>
                <a:schemeClr val="dk1"/>
              </a:solidFill>
              <a:highlight>
                <a:srgbClr val="E0FF00"/>
              </a:highlight>
              <a:latin typeface="DM Sans"/>
              <a:ea typeface="DM Sans"/>
              <a:cs typeface="DM Sans"/>
              <a:sym typeface="DM Sans"/>
            </a:endParaRPr>
          </a:p>
          <a:p>
            <a:pPr indent="0" lvl="0" marL="0" marR="0" rtl="0" algn="l">
              <a:lnSpc>
                <a:spcPct val="115000"/>
              </a:lnSpc>
              <a:spcBef>
                <a:spcPts val="0"/>
              </a:spcBef>
              <a:spcAft>
                <a:spcPts val="0"/>
              </a:spcAft>
              <a:buClr>
                <a:schemeClr val="dk1"/>
              </a:buClr>
              <a:buSzPts val="1800"/>
              <a:buFont typeface="Arial"/>
              <a:buNone/>
            </a:pPr>
            <a:r>
              <a:rPr b="0" i="0" lang="pt-BR" sz="1300" u="none" cap="none" strike="noStrike">
                <a:solidFill>
                  <a:schemeClr val="dk1"/>
                </a:solidFill>
                <a:latin typeface="DM Sans"/>
                <a:ea typeface="DM Sans"/>
                <a:cs typeface="DM Sans"/>
                <a:sym typeface="DM Sans"/>
              </a:rPr>
              <a:t>O Github é uma espécie de </a:t>
            </a:r>
            <a:r>
              <a:rPr b="1" i="0" lang="pt-BR" sz="1300" u="none" cap="none" strike="noStrike">
                <a:solidFill>
                  <a:schemeClr val="dk1"/>
                </a:solidFill>
                <a:latin typeface="DM Sans"/>
                <a:ea typeface="DM Sans"/>
                <a:cs typeface="DM Sans"/>
                <a:sym typeface="DM Sans"/>
              </a:rPr>
              <a:t>“</a:t>
            </a:r>
            <a:r>
              <a:rPr b="1" i="1" lang="pt-BR" sz="1300" u="none" cap="none" strike="noStrike">
                <a:solidFill>
                  <a:schemeClr val="dk1"/>
                </a:solidFill>
                <a:latin typeface="DM Sans"/>
                <a:ea typeface="DM Sans"/>
                <a:cs typeface="DM Sans"/>
                <a:sym typeface="DM Sans"/>
              </a:rPr>
              <a:t>rede social</a:t>
            </a:r>
            <a:r>
              <a:rPr b="1" i="0" lang="pt-BR" sz="1300" u="none" cap="none" strike="noStrike">
                <a:solidFill>
                  <a:schemeClr val="dk1"/>
                </a:solidFill>
                <a:latin typeface="DM Sans"/>
                <a:ea typeface="DM Sans"/>
                <a:cs typeface="DM Sans"/>
                <a:sym typeface="DM Sans"/>
              </a:rPr>
              <a:t>” de programadores</a:t>
            </a:r>
            <a:r>
              <a:rPr b="0" i="0" lang="pt-BR" sz="1300" u="none" cap="none" strike="noStrike">
                <a:solidFill>
                  <a:schemeClr val="dk1"/>
                </a:solidFill>
                <a:latin typeface="DM Sans"/>
                <a:ea typeface="DM Sans"/>
                <a:cs typeface="DM Sans"/>
                <a:sym typeface="DM Sans"/>
              </a:rPr>
              <a:t>. Com esta plataforma, podemos subir os nossos projetos e </a:t>
            </a:r>
            <a:r>
              <a:rPr lang="pt-BR" sz="1300">
                <a:solidFill>
                  <a:schemeClr val="dk1"/>
                </a:solidFill>
                <a:latin typeface="DM Sans"/>
                <a:ea typeface="DM Sans"/>
                <a:cs typeface="DM Sans"/>
                <a:sym typeface="DM Sans"/>
              </a:rPr>
              <a:t>deixar </a:t>
            </a:r>
            <a:r>
              <a:rPr b="0" i="0" lang="pt-BR" sz="1300" u="none" cap="none" strike="noStrike">
                <a:solidFill>
                  <a:schemeClr val="dk1"/>
                </a:solidFill>
                <a:latin typeface="DM Sans"/>
                <a:ea typeface="DM Sans"/>
                <a:cs typeface="DM Sans"/>
                <a:sym typeface="DM Sans"/>
              </a:rPr>
              <a:t>que outras pessoas colaborem.</a:t>
            </a:r>
            <a:endParaRPr b="0" i="0" sz="1300" u="none" cap="none" strike="noStrike">
              <a:solidFill>
                <a:schemeClr val="dk1"/>
              </a:solidFill>
              <a:latin typeface="DM Sans"/>
              <a:ea typeface="DM Sans"/>
              <a:cs typeface="DM Sans"/>
              <a:sym typeface="DM Sans"/>
            </a:endParaRPr>
          </a:p>
        </p:txBody>
      </p:sp>
      <p:sp>
        <p:nvSpPr>
          <p:cNvPr id="296" name="Google Shape;296;p91"/>
          <p:cNvSpPr txBox="1"/>
          <p:nvPr/>
        </p:nvSpPr>
        <p:spPr>
          <a:xfrm>
            <a:off x="457725" y="4431350"/>
            <a:ext cx="6426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800"/>
              <a:buFont typeface="Arial"/>
              <a:buNone/>
            </a:pPr>
            <a:r>
              <a:rPr b="0" i="0" lang="pt-BR" sz="1300" u="sng" cap="none" strike="noStrike">
                <a:solidFill>
                  <a:schemeClr val="dk1"/>
                </a:solidFill>
                <a:highlight>
                  <a:schemeClr val="accent6"/>
                </a:highlight>
                <a:latin typeface="DM Sans"/>
                <a:ea typeface="DM Sans"/>
                <a:cs typeface="DM Sans"/>
                <a:sym typeface="DM Sans"/>
                <a:hlinkClick r:id="rId4">
                  <a:extLst>
                    <a:ext uri="{A12FA001-AC4F-418D-AE19-62706E023703}">
                      <ahyp:hlinkClr val="tx"/>
                    </a:ext>
                  </a:extLst>
                </a:hlinkClick>
              </a:rPr>
              <a:t>https://github.com</a:t>
            </a:r>
            <a:endParaRPr b="0" i="0" sz="1300" u="none" cap="none" strike="noStrike">
              <a:solidFill>
                <a:schemeClr val="dk1"/>
              </a:solidFill>
              <a:highlight>
                <a:schemeClr val="accent6"/>
              </a:highlight>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